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heme/theme3.xml" ContentType="application/vnd.openxmlformats-officedocument.them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2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3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notesSlides/notesSlide4.xml" ContentType="application/vnd.openxmlformats-officedocument.presentationml.notesSlide+xml"/>
  <Override PartName="/ppt/tags/tag255.xml" ContentType="application/vnd.openxmlformats-officedocument.presentationml.tags+xml"/>
  <Override PartName="/ppt/notesSlides/notesSlide5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notesSlides/notesSlide8.xml" ContentType="application/vnd.openxmlformats-officedocument.presentationml.notesSlide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notesSlides/notesSlide9.xml" ContentType="application/vnd.openxmlformats-officedocument.presentationml.notesSlide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notesSlides/notesSlide10.xml" ContentType="application/vnd.openxmlformats-officedocument.presentationml.notesSlide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</p:sldMasterIdLst>
  <p:notesMasterIdLst>
    <p:notesMasterId r:id="rId67"/>
  </p:notesMasterIdLst>
  <p:sldIdLst>
    <p:sldId id="300" r:id="rId3"/>
    <p:sldId id="299" r:id="rId4"/>
    <p:sldId id="260" r:id="rId5"/>
    <p:sldId id="301" r:id="rId6"/>
    <p:sldId id="305" r:id="rId7"/>
    <p:sldId id="265" r:id="rId8"/>
    <p:sldId id="304" r:id="rId9"/>
    <p:sldId id="267" r:id="rId10"/>
    <p:sldId id="303" r:id="rId11"/>
    <p:sldId id="268" r:id="rId12"/>
    <p:sldId id="269" r:id="rId13"/>
    <p:sldId id="270" r:id="rId14"/>
    <p:sldId id="271" r:id="rId15"/>
    <p:sldId id="306" r:id="rId16"/>
    <p:sldId id="272" r:id="rId17"/>
    <p:sldId id="273" r:id="rId18"/>
    <p:sldId id="307" r:id="rId19"/>
    <p:sldId id="274" r:id="rId20"/>
    <p:sldId id="275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278" r:id="rId29"/>
    <p:sldId id="315" r:id="rId30"/>
    <p:sldId id="316" r:id="rId31"/>
    <p:sldId id="317" r:id="rId32"/>
    <p:sldId id="318" r:id="rId33"/>
    <p:sldId id="279" r:id="rId34"/>
    <p:sldId id="319" r:id="rId35"/>
    <p:sldId id="281" r:id="rId36"/>
    <p:sldId id="282" r:id="rId37"/>
    <p:sldId id="320" r:id="rId38"/>
    <p:sldId id="283" r:id="rId39"/>
    <p:sldId id="321" r:id="rId40"/>
    <p:sldId id="284" r:id="rId41"/>
    <p:sldId id="285" r:id="rId42"/>
    <p:sldId id="286" r:id="rId43"/>
    <p:sldId id="322" r:id="rId44"/>
    <p:sldId id="332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287" r:id="rId53"/>
    <p:sldId id="288" r:id="rId54"/>
    <p:sldId id="334" r:id="rId55"/>
    <p:sldId id="335" r:id="rId56"/>
    <p:sldId id="336" r:id="rId57"/>
    <p:sldId id="289" r:id="rId58"/>
    <p:sldId id="290" r:id="rId59"/>
    <p:sldId id="337" r:id="rId60"/>
    <p:sldId id="291" r:id="rId61"/>
    <p:sldId id="294" r:id="rId62"/>
    <p:sldId id="338" r:id="rId63"/>
    <p:sldId id="293" r:id="rId64"/>
    <p:sldId id="295" r:id="rId65"/>
    <p:sldId id="296" r:id="rId66"/>
  </p:sldIdLst>
  <p:sldSz cx="12192000" cy="6858000"/>
  <p:notesSz cx="6858000" cy="9144000"/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kb1.com" initials="" lastIdx="0" clrIdx="0"/>
  <p:cmAuthor id="7" name="1206988966@qq.com" initials="1" lastIdx="0" clrIdx="2"/>
  <p:cmAuthor id="1" name="Administrator" initials="A" lastIdx="0" clrIdx="0"/>
  <p:cmAuthor id="8" name="姜伟光" initials="姜" lastIdx="0" clrIdx="0"/>
  <p:cmAuthor id="2" name="1" initials="1" lastIdx="0" clrIdx="1"/>
  <p:cmAuthor id="9" name="dongyu" initials="d" lastIdx="0" clrIdx="8"/>
  <p:cmAuthor id="3" name="新课标第一网" initials="新" lastIdx="2" clrIdx="0"/>
  <p:cmAuthor id="10" name="houyanan21" initials="h" lastIdx="0" clrIdx="9"/>
  <p:cmAuthor id="4" name="www.xkb1.com" initials="w" lastIdx="3" clrIdx="1"/>
  <p:cmAuthor id="5" name="lenovo" initials="l" lastIdx="2" clrIdx="0"/>
  <p:cmAuthor id="75" name="作者" initials="A" lastIdx="0" clrIdx="24"/>
  <p:cmAuthor id="6" name="TangFei" initials="T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" y="6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gs" Target="tags/tag1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619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fontAlgn="auto">
              <a:lnSpc>
                <a:spcPct val="150000"/>
              </a:lnSpc>
            </a:pPr>
            <a:endParaRPr lang="en-US" altLang="zh-CN"/>
          </a:p>
          <a:p>
            <a:pPr fontAlgn="auto">
              <a:lnSpc>
                <a:spcPct val="150000"/>
              </a:lnSpc>
            </a:pPr>
            <a:endParaRPr lang="en-US" altLang="zh-CN"/>
          </a:p>
          <a:p>
            <a:pPr fontAlgn="auto">
              <a:lnSpc>
                <a:spcPct val="150000"/>
              </a:lnSpc>
            </a:pPr>
            <a:endParaRPr lang="en-US" altLang="zh-CN"/>
          </a:p>
          <a:p>
            <a:pPr fontAlgn="auto">
              <a:lnSpc>
                <a:spcPct val="15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sym typeface="+mn-ea"/>
              </a:rPr>
              <a:t>《隋炀帝东幸图》现藏于扬州博物馆</a:t>
            </a:r>
            <a:endParaRPr b="1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/>
              <a:t>课标解读 （一）课程标准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2-2-2列举秦朝建立后中国古代的重要人物和事件，评析这些人物和事件对历史进程产生的重要影响。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2-2-3知道从秦代到清代中国历史版图的变化，认识中国历史发展的统一大势。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2-4-6评述重要历史人物的功过，恰当说明他们在历史过程中作用。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（二）课标解读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【课标要求】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内容要点：知道隋朝的统一,了解科举取士制度的创建和大运河的开通。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认知提示：说明隋朝灭亡的原因,知道隋朝是一个有作为但很短命的王朝。</a:t>
            </a:r>
          </a:p>
        </p:txBody>
      </p:sp>
    </p:spTree>
    <p:extLst>
      <p:ext uri="{BB962C8B-B14F-4D97-AF65-F5344CB8AC3E}">
        <p14:creationId xmlns:p14="http://schemas.microsoft.com/office/powerpoint/2010/main" val="1060069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fontAlgn="auto">
              <a:lnSpc>
                <a:spcPct val="150000"/>
              </a:lnSpc>
            </a:pPr>
            <a:endParaRPr lang="en-US" altLang="zh-CN"/>
          </a:p>
          <a:p>
            <a:pPr fontAlgn="auto">
              <a:lnSpc>
                <a:spcPct val="150000"/>
              </a:lnSpc>
            </a:pPr>
            <a:endParaRPr lang="en-US" altLang="zh-CN"/>
          </a:p>
          <a:p>
            <a:pPr fontAlgn="auto">
              <a:lnSpc>
                <a:spcPct val="150000"/>
              </a:lnSpc>
            </a:pPr>
            <a:endParaRPr lang="en-US" altLang="zh-CN"/>
          </a:p>
          <a:p>
            <a:pPr fontAlgn="auto">
              <a:lnSpc>
                <a:spcPct val="150000"/>
              </a:lnSpc>
            </a:pPr>
            <a:r>
              <a:rPr b="1">
                <a:latin typeface="楷体" panose="02010609060101010101" charset="-122"/>
                <a:ea typeface="楷体" panose="02010609060101010101" charset="-122"/>
                <a:sym typeface="+mn-ea"/>
              </a:rPr>
              <a:t>《隋炀帝东幸图》现藏于扬州博物馆</a:t>
            </a:r>
            <a:endParaRPr b="1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/>
              <a:t>课标解读 （一）课程标准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2-2-2列举秦朝建立后中国古代的重要人物和事件，评析这些人物和事件对历史进程产生的重要影响。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2-2-3知道从秦代到清代中国历史版图的变化，认识中国历史发展的统一大势。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2-4-6评述重要历史人物的功过，恰当说明他们在历史过程中作用。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（二）课标解读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【课标要求】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内容要点：知道隋朝的统一,了解科举取士制度的创建和大运河的开通。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认知提示：说明隋朝灭亡的原因,知道隋朝是一个有作为但很短命的王朝。</a:t>
            </a:r>
          </a:p>
        </p:txBody>
      </p:sp>
    </p:spTree>
    <p:extLst>
      <p:ext uri="{BB962C8B-B14F-4D97-AF65-F5344CB8AC3E}">
        <p14:creationId xmlns:p14="http://schemas.microsoft.com/office/powerpoint/2010/main" val="121984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1" dirty="0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补充完整年代尺，梳理本单元的线索，结束了长期分裂的局面，顺应了统一多民族国家的历史 发展大趋势。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94DA3-F3D3-4F57-922B-19DD4489286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283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pPr/>
              <a:t>9</a:t>
            </a:fld>
            <a:endParaRPr lang="zh-CN" altLang="en-US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6132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950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159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860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414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85BE3-C36E-4153-98A1-13E8A057557B}" type="slidenum">
              <a:rPr lang="zh-CN" altLang="en-US" smtClean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pPr/>
              <a:t>36</a:t>
            </a:fld>
            <a:endParaRPr lang="zh-CN" altLang="en-US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21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77F85-C7DF-4351-A7CF-3AE4730C0C95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126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9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4.png"/><Relationship Id="rId5" Type="http://schemas.openxmlformats.org/officeDocument/2006/relationships/tags" Target="../tags/tag19.xml"/><Relationship Id="rId10" Type="http://schemas.openxmlformats.org/officeDocument/2006/relationships/image" Target="../media/image3.png"/><Relationship Id="rId4" Type="http://schemas.openxmlformats.org/officeDocument/2006/relationships/tags" Target="../tags/tag18.xml"/><Relationship Id="rId9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4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3.png"/><Relationship Id="rId5" Type="http://schemas.openxmlformats.org/officeDocument/2006/relationships/tags" Target="../tags/tag2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image" Target="../media/image4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3.png"/><Relationship Id="rId5" Type="http://schemas.openxmlformats.org/officeDocument/2006/relationships/tags" Target="../tags/tag36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35.xml"/><Relationship Id="rId9" Type="http://schemas.openxmlformats.org/officeDocument/2006/relationships/tags" Target="../tags/tag40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image" Target="../media/image4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image" Target="../media/image3.png"/><Relationship Id="rId5" Type="http://schemas.openxmlformats.org/officeDocument/2006/relationships/tags" Target="../tags/tag45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44.xml"/><Relationship Id="rId9" Type="http://schemas.openxmlformats.org/officeDocument/2006/relationships/tags" Target="../tags/tag49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image" Target="../media/image6.png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8.png"/><Relationship Id="rId5" Type="http://schemas.openxmlformats.org/officeDocument/2006/relationships/tags" Target="../tags/tag65.xml"/><Relationship Id="rId10" Type="http://schemas.openxmlformats.org/officeDocument/2006/relationships/image" Target="../media/image7.png"/><Relationship Id="rId4" Type="http://schemas.openxmlformats.org/officeDocument/2006/relationships/tags" Target="../tags/tag64.xml"/><Relationship Id="rId9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76.xml"/><Relationship Id="rId7" Type="http://schemas.openxmlformats.org/officeDocument/2006/relationships/image" Target="../media/image9.jpeg"/><Relationship Id="rId12" Type="http://schemas.openxmlformats.org/officeDocument/2006/relationships/image" Target="../media/image13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12.png"/><Relationship Id="rId5" Type="http://schemas.openxmlformats.org/officeDocument/2006/relationships/tags" Target="../tags/tag78.xml"/><Relationship Id="rId10" Type="http://schemas.microsoft.com/office/2007/relationships/hdphoto" Target="../media/hdphoto1.wdp"/><Relationship Id="rId4" Type="http://schemas.openxmlformats.org/officeDocument/2006/relationships/tags" Target="../tags/tag77.xml"/><Relationship Id="rId9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81.xml"/><Relationship Id="rId7" Type="http://schemas.openxmlformats.org/officeDocument/2006/relationships/image" Target="../media/image9.jpeg"/><Relationship Id="rId12" Type="http://schemas.openxmlformats.org/officeDocument/2006/relationships/image" Target="../media/image13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slideMaster" Target="../slideMasters/slideMaster2.xml"/><Relationship Id="rId11" Type="http://schemas.openxmlformats.org/officeDocument/2006/relationships/image" Target="../media/image12.png"/><Relationship Id="rId5" Type="http://schemas.openxmlformats.org/officeDocument/2006/relationships/tags" Target="../tags/tag83.xml"/><Relationship Id="rId10" Type="http://schemas.microsoft.com/office/2007/relationships/hdphoto" Target="../media/hdphoto1.wdp"/><Relationship Id="rId4" Type="http://schemas.openxmlformats.org/officeDocument/2006/relationships/tags" Target="../tags/tag82.xml"/><Relationship Id="rId9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half_lef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7000"/>
            <a:ext cx="3743960" cy="4064000"/>
          </a:xfrm>
          <a:prstGeom prst="rect">
            <a:avLst/>
          </a:prstGeom>
        </p:spPr>
      </p:pic>
      <p:pic>
        <p:nvPicPr>
          <p:cNvPr id="6" name="图片 5" descr="pic_half_righ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405" y="1397000"/>
            <a:ext cx="3743960" cy="4064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2"/>
          <p:cNvSpPr>
            <a:spLocks noGrp="1"/>
          </p:cNvSpPr>
          <p:nvPr>
            <p:ph type="ctrTitle" idx="2" hasCustomPrompt="1"/>
            <p:custDataLst>
              <p:tags r:id="rId1"/>
            </p:custDataLst>
          </p:nvPr>
        </p:nvSpPr>
        <p:spPr>
          <a:xfrm>
            <a:off x="2921000" y="1973312"/>
            <a:ext cx="6350051" cy="2911380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尚巍手书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_pic_quater_left_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090" cy="859790"/>
          </a:xfrm>
          <a:prstGeom prst="rect">
            <a:avLst/>
          </a:prstGeom>
        </p:spPr>
      </p:pic>
      <p:pic>
        <p:nvPicPr>
          <p:cNvPr id="6" name="图片 5" descr="1_pic_quater_right_u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275" y="6322060"/>
            <a:ext cx="720090" cy="5353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half_lef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280"/>
            <a:ext cx="3743960" cy="4968875"/>
          </a:xfrm>
          <a:prstGeom prst="rect">
            <a:avLst/>
          </a:prstGeom>
        </p:spPr>
      </p:pic>
      <p:pic>
        <p:nvPicPr>
          <p:cNvPr id="6" name="图片 5" descr="pic_half_righ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040" y="1351280"/>
            <a:ext cx="3743960" cy="499872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2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2921000" y="2255929"/>
            <a:ext cx="6350051" cy="1323340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8200" b="1" i="0" u="none" strike="noStrike" kern="1200" cap="none" spc="10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_pic_quater_left_u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720090" cy="859790"/>
          </a:xfrm>
          <a:prstGeom prst="rect">
            <a:avLst/>
          </a:prstGeom>
        </p:spPr>
      </p:pic>
      <p:pic>
        <p:nvPicPr>
          <p:cNvPr id="6" name="图片 5" descr="1_pic_quater_right_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1275" y="6322060"/>
            <a:ext cx="720090" cy="5353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0_pic_quater_right_dow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471275" y="0"/>
            <a:ext cx="720090" cy="859790"/>
          </a:xfrm>
          <a:prstGeom prst="rect">
            <a:avLst/>
          </a:prstGeom>
        </p:spPr>
      </p:pic>
      <p:pic>
        <p:nvPicPr>
          <p:cNvPr id="6" name="图片 5" descr="1_pic_quater_left_down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6322060"/>
            <a:ext cx="720090" cy="5353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4824095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0_pic_quater_right_dow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471275" y="0"/>
            <a:ext cx="720090" cy="859790"/>
          </a:xfrm>
          <a:prstGeom prst="rect">
            <a:avLst/>
          </a:prstGeom>
        </p:spPr>
      </p:pic>
      <p:pic>
        <p:nvPicPr>
          <p:cNvPr id="6" name="图片 5" descr="1_pic_quater_left_down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6322060"/>
            <a:ext cx="720090" cy="5353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0_pic_quater_right_dow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471275" y="0"/>
            <a:ext cx="720090" cy="859790"/>
          </a:xfrm>
          <a:prstGeom prst="rect">
            <a:avLst/>
          </a:prstGeom>
        </p:spPr>
      </p:pic>
      <p:pic>
        <p:nvPicPr>
          <p:cNvPr id="6" name="图片 5" descr="1_pic_quater_left_down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6322060"/>
            <a:ext cx="720090" cy="5353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5028565"/>
            <a:ext cx="12192000" cy="18294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0_pic_quater_right_dow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471275" y="0"/>
            <a:ext cx="720090" cy="859790"/>
          </a:xfrm>
          <a:prstGeom prst="rect">
            <a:avLst/>
          </a:prstGeom>
        </p:spPr>
      </p:pic>
      <p:pic>
        <p:nvPicPr>
          <p:cNvPr id="6" name="图片 5" descr="1_pic_quater_left_down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6322060"/>
            <a:ext cx="720090" cy="5353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0_pic_quater_right_dow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426190" y="0"/>
            <a:ext cx="765175" cy="914400"/>
          </a:xfrm>
          <a:prstGeom prst="rect">
            <a:avLst/>
          </a:prstGeom>
        </p:spPr>
      </p:pic>
      <p:pic>
        <p:nvPicPr>
          <p:cNvPr id="6" name="图片 5" descr="1_pic_quater_left_down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0" y="6322060"/>
            <a:ext cx="720090" cy="5353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953135"/>
            <a:ext cx="12192000" cy="495109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0_pic_quater_right_dow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571480" y="0"/>
            <a:ext cx="1619885" cy="1934210"/>
          </a:xfrm>
          <a:prstGeom prst="rect">
            <a:avLst/>
          </a:prstGeom>
        </p:spPr>
      </p:pic>
      <p:pic>
        <p:nvPicPr>
          <p:cNvPr id="6" name="图片 5" descr="1_pic_quater_left_down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5652135"/>
            <a:ext cx="1619885" cy="12052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979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0_pic_quater_left_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090" cy="859790"/>
          </a:xfrm>
          <a:prstGeom prst="rect">
            <a:avLst/>
          </a:prstGeom>
        </p:spPr>
      </p:pic>
      <p:pic>
        <p:nvPicPr>
          <p:cNvPr id="7" name="图片 6" descr="1_pic_quater_right_u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275" y="6322060"/>
            <a:ext cx="720090" cy="5353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" y="0"/>
            <a:ext cx="12190377" cy="68583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4788" y="5048736"/>
            <a:ext cx="12184330" cy="1807994"/>
          </a:xfrm>
          <a:prstGeom prst="rect">
            <a:avLst/>
          </a:prstGeom>
        </p:spPr>
      </p:pic>
      <p:pic>
        <p:nvPicPr>
          <p:cNvPr id="6" name="图片 28" descr="C_108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" contras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80340" y="742315"/>
            <a:ext cx="8844280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92454"/>
            <a:ext cx="1552225" cy="137928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 rot="1001355">
            <a:off x="9341774" y="1132151"/>
            <a:ext cx="3638977" cy="631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6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 userDrawn="1"/>
        </p:nvSpPr>
        <p:spPr>
          <a:xfrm>
            <a:off x="148140" y="815009"/>
            <a:ext cx="11895719" cy="5883966"/>
          </a:xfrm>
          <a:prstGeom prst="roundRect">
            <a:avLst>
              <a:gd name="adj" fmla="val 2885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1"/>
            <a:ext cx="12192000" cy="703384"/>
          </a:xfrm>
          <a:prstGeom prst="rect">
            <a:avLst/>
          </a:prstGeom>
          <a:solidFill>
            <a:srgbClr val="532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35572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Thinkpad\Desktop\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11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457200" rtl="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None/>
            </a:pPr>
            <a:fld id="{BB962C8B-B14F-4D97-AF65-F5344CB8AC3E}" type="datetime1">
              <a:rPr lang="en-US"/>
              <a:t>3/31/2023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457200" rtl="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None/>
            </a:pP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54526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Thinkpad\Desktop\7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73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Thinkpad\Desktop\7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37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Thinkpad\Desktop\7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66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Thinkpad\Desktop\7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Thinkpad\Desktop\7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59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Thinkpad\Desktop\7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23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06043-5C7E-4180-826C-FC4FCCD669E3}" type="datetimeFigureOut">
              <a:rPr lang="zh-CN" altLang="en-US" smtClean="0">
                <a:solidFill>
                  <a:prstClr val="black"/>
                </a:solidFill>
              </a:rPr>
              <a:pPr/>
              <a:t>2023/3/31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53D3DC-9EA6-43CC-A40D-90066BBD884D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532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half_to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5756910"/>
            <a:ext cx="4064000" cy="110045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7"/>
          <p:cNvSpPr>
            <a:spLocks noGrp="1"/>
          </p:cNvSpPr>
          <p:nvPr>
            <p:ph type="ctrTitle" idx="2" hasCustomPrompt="1"/>
            <p:custDataLst>
              <p:tags r:id="rId1"/>
            </p:custDataLst>
          </p:nvPr>
        </p:nvSpPr>
        <p:spPr>
          <a:xfrm>
            <a:off x="2168251" y="2949225"/>
            <a:ext cx="7855574" cy="86169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2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尚巍手书W" panose="00020600040101010101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7" name="副标题 8"/>
          <p:cNvSpPr>
            <a:spLocks noGrp="1"/>
          </p:cNvSpPr>
          <p:nvPr>
            <p:ph type="subTitle" idx="3" hasCustomPrompt="1"/>
            <p:custDataLst>
              <p:tags r:id="rId2"/>
            </p:custDataLst>
          </p:nvPr>
        </p:nvSpPr>
        <p:spPr>
          <a:xfrm>
            <a:off x="2789051" y="3864466"/>
            <a:ext cx="6613974" cy="580564"/>
          </a:xfrm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 err="1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隶书" charset="0"/>
                <a:cs typeface="微软雅黑" panose="020B0503020204020204" charset="-122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06043-5C7E-4180-826C-FC4FCCD669E3}" type="datetimeFigureOut">
              <a:rPr lang="zh-CN" altLang="en-US" smtClean="0">
                <a:solidFill>
                  <a:prstClr val="black"/>
                </a:solidFill>
              </a:rPr>
              <a:pPr/>
              <a:t>2023/3/31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53D3DC-9EA6-43CC-A40D-90066BBD884D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2583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06043-5C7E-4180-826C-FC4FCCD669E3}" type="datetimeFigureOut">
              <a:rPr lang="zh-CN" altLang="en-US" smtClean="0">
                <a:solidFill>
                  <a:prstClr val="black"/>
                </a:solidFill>
              </a:rPr>
              <a:pPr/>
              <a:t>2023/3/31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53D3DC-9EA6-43CC-A40D-90066BBD884D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642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06043-5C7E-4180-826C-FC4FCCD669E3}" type="datetimeFigureOut">
              <a:rPr lang="zh-CN" altLang="en-US" smtClean="0">
                <a:solidFill>
                  <a:prstClr val="black"/>
                </a:solidFill>
              </a:rPr>
              <a:pPr/>
              <a:t>2023/3/31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53D3DC-9EA6-43CC-A40D-90066BBD884D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960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06043-5C7E-4180-826C-FC4FCCD669E3}" type="datetimeFigureOut">
              <a:rPr lang="zh-CN" altLang="en-US" smtClean="0">
                <a:solidFill>
                  <a:prstClr val="black"/>
                </a:solidFill>
              </a:rPr>
              <a:pPr/>
              <a:t>2023/3/31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53D3DC-9EA6-43CC-A40D-90066BBD884D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6840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06043-5C7E-4180-826C-FC4FCCD669E3}" type="datetimeFigureOut">
              <a:rPr lang="zh-CN" altLang="en-US" smtClean="0">
                <a:solidFill>
                  <a:prstClr val="black"/>
                </a:solidFill>
              </a:rPr>
              <a:pPr/>
              <a:t>2023/3/31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53D3DC-9EA6-43CC-A40D-90066BBD884D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391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06043-5C7E-4180-826C-FC4FCCD669E3}" type="datetimeFigureOut">
              <a:rPr lang="zh-CN" altLang="en-US" smtClean="0">
                <a:solidFill>
                  <a:prstClr val="black"/>
                </a:solidFill>
              </a:rPr>
              <a:pPr/>
              <a:t>2023/3/31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53D3DC-9EA6-43CC-A40D-90066BBD884D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8090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06043-5C7E-4180-826C-FC4FCCD669E3}" type="datetimeFigureOut">
              <a:rPr lang="zh-CN" altLang="en-US" smtClean="0">
                <a:solidFill>
                  <a:prstClr val="black"/>
                </a:solidFill>
              </a:rPr>
              <a:pPr/>
              <a:t>2023/3/31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53D3DC-9EA6-43CC-A40D-90066BBD884D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282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06043-5C7E-4180-826C-FC4FCCD669E3}" type="datetimeFigureOut">
              <a:rPr lang="zh-CN" altLang="en-US" smtClean="0">
                <a:solidFill>
                  <a:prstClr val="black"/>
                </a:solidFill>
              </a:rPr>
              <a:pPr/>
              <a:t>2023/3/31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53D3DC-9EA6-43CC-A40D-90066BBD884D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343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06043-5C7E-4180-826C-FC4FCCD669E3}" type="datetimeFigureOut">
              <a:rPr lang="zh-CN" altLang="en-US" smtClean="0">
                <a:solidFill>
                  <a:prstClr val="black"/>
                </a:solidFill>
              </a:rPr>
              <a:pPr/>
              <a:t>2023/3/31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53D3DC-9EA6-43CC-A40D-90066BBD884D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498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06043-5C7E-4180-826C-FC4FCCD669E3}" type="datetimeFigureOut">
              <a:rPr lang="zh-CN" altLang="en-US" smtClean="0">
                <a:solidFill>
                  <a:prstClr val="black"/>
                </a:solidFill>
              </a:rPr>
              <a:pPr/>
              <a:t>2023/3/31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53D3DC-9EA6-43CC-A40D-90066BBD884D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7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0_pic_quater_left_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090" cy="859790"/>
          </a:xfrm>
          <a:prstGeom prst="rect">
            <a:avLst/>
          </a:prstGeom>
        </p:spPr>
      </p:pic>
      <p:pic>
        <p:nvPicPr>
          <p:cNvPr id="8" name="图片 7" descr="1_pic_quater_right_u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275" y="6322060"/>
            <a:ext cx="720090" cy="5353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15845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微软雅黑" panose="020B0503020204020204" charset="-122"/>
            </a:endParaRPr>
          </a:p>
        </p:txBody>
      </p:sp>
      <p:sp>
        <p:nvSpPr>
          <p:cNvPr id="18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微软雅黑" panose="020B0503020204020204" charset="-122"/>
            </a:endParaRPr>
          </a:p>
        </p:txBody>
      </p:sp>
      <p:sp>
        <p:nvSpPr>
          <p:cNvPr id="19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微软雅黑" panose="020B0503020204020204" charset="-122"/>
            </a:endParaRPr>
          </a:p>
        </p:txBody>
      </p:sp>
      <p:sp>
        <p:nvSpPr>
          <p:cNvPr id="20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微软雅黑" panose="020B0503020204020204" charset="-122"/>
            </a:endParaRPr>
          </a:p>
        </p:txBody>
      </p:sp>
      <p:sp>
        <p:nvSpPr>
          <p:cNvPr id="21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微软雅黑" panose="020B0503020204020204" charset="-122"/>
            </a:endParaRPr>
          </a:p>
        </p:txBody>
      </p:sp>
      <p:sp>
        <p:nvSpPr>
          <p:cNvPr id="22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微软雅黑" panose="020B0503020204020204" charset="-122"/>
            </a:endParaRPr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微软雅黑" panose="020B0503020204020204" charset="-122"/>
              </a:endParaRPr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微软雅黑" panose="020B050302020402020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66237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788" y="5048736"/>
            <a:ext cx="12184330" cy="180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780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" y="0"/>
            <a:ext cx="12190377" cy="68583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788" y="5048736"/>
            <a:ext cx="12184330" cy="1807994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180553" y="195215"/>
            <a:ext cx="8844061" cy="729964"/>
            <a:chOff x="2165340" y="293741"/>
            <a:chExt cx="8842679" cy="730099"/>
          </a:xfrm>
        </p:grpSpPr>
        <p:sp>
          <p:nvSpPr>
            <p:cNvPr id="5" name="矩形 11"/>
            <p:cNvSpPr>
              <a:spLocks noChangeArrowheads="1"/>
            </p:cNvSpPr>
            <p:nvPr/>
          </p:nvSpPr>
          <p:spPr bwMode="auto">
            <a:xfrm>
              <a:off x="3637900" y="293741"/>
              <a:ext cx="2925623" cy="645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>
                  <a:solidFill>
                    <a:srgbClr val="FF0000"/>
                  </a:solidFill>
                  <a:latin typeface="方正粗黑宋简体" panose="02000000000000000000" pitchFamily="50" charset="-122"/>
                  <a:ea typeface="方正粗黑宋简体" panose="02000000000000000000" pitchFamily="50" charset="-122"/>
                </a:rPr>
                <a:t>科举制的创立</a:t>
              </a:r>
              <a:endParaRPr lang="zh-CN" altLang="en-US" sz="2800" spc="600">
                <a:solidFill>
                  <a:prstClr val="black"/>
                </a:solidFill>
                <a:latin typeface="汉仪尚巍和风体 W" panose="00020600040101010101" pitchFamily="18" charset="-122"/>
                <a:ea typeface="汉仪尚巍和风体 W" panose="00020600040101010101" pitchFamily="18" charset="-122"/>
              </a:endParaRPr>
            </a:p>
          </p:txBody>
        </p:sp>
        <p:pic>
          <p:nvPicPr>
            <p:cNvPr id="6" name="图片 28" descr="C_108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 contrast="-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2165340" y="841177"/>
              <a:ext cx="8842679" cy="182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-92454"/>
            <a:ext cx="1552225" cy="1379284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398794" y="154947"/>
            <a:ext cx="63973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spc="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叁</a:t>
            </a:r>
          </a:p>
        </p:txBody>
      </p:sp>
      <p:pic>
        <p:nvPicPr>
          <p:cNvPr id="31" name="图片 30" descr="图片包含 雨伞, 配件, 打开, 户外&#10;&#10;描述已自动生成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57657" y="91423"/>
            <a:ext cx="1154610" cy="115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090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" y="0"/>
            <a:ext cx="12190377" cy="68583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4788" y="5048736"/>
            <a:ext cx="12184330" cy="1807994"/>
          </a:xfrm>
          <a:prstGeom prst="rect">
            <a:avLst/>
          </a:prstGeom>
        </p:spPr>
      </p:pic>
      <p:pic>
        <p:nvPicPr>
          <p:cNvPr id="6" name="图片 28" descr="C_108.jp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" contras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80340" y="742315"/>
            <a:ext cx="8844280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92454"/>
            <a:ext cx="1552225" cy="137928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 rot="1001355">
            <a:off x="9341774" y="1132151"/>
            <a:ext cx="3638977" cy="631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92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0_pic_quater_left_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090" cy="859790"/>
          </a:xfrm>
          <a:prstGeom prst="rect">
            <a:avLst/>
          </a:prstGeom>
        </p:spPr>
      </p:pic>
      <p:pic>
        <p:nvPicPr>
          <p:cNvPr id="10" name="图片 9" descr="1_pic_quater_right_u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275" y="6322060"/>
            <a:ext cx="720090" cy="5353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pic_half_le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0"/>
            <a:ext cx="3743960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_pic_quater_right_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275" y="6322060"/>
            <a:ext cx="720090" cy="5353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隶书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9EFD9D74-47D9-4702-A33C-335B63B48DBF}" type="datetimeFigureOut">
              <a:rPr lang="zh-CN" altLang="en-US" smtClean="0"/>
              <a:t>2023/3/31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0_pic_quater_left_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090" cy="859790"/>
          </a:xfrm>
          <a:prstGeom prst="rect">
            <a:avLst/>
          </a:prstGeom>
        </p:spPr>
      </p:pic>
      <p:pic>
        <p:nvPicPr>
          <p:cNvPr id="7" name="图片 6" descr="1_pic_quater_right_u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275" y="6322060"/>
            <a:ext cx="720090" cy="53530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隶书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隶书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image" Target="../media/image16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隶书" charset="0"/>
                <a:cs typeface="隶书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3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86" r:id="rId20"/>
    <p:sldLayoutId id="2147483687" r:id="rId21"/>
    <p:sldLayoutId id="2147483688" r:id="rId22"/>
    <p:sldLayoutId id="2147483689" r:id="rId23"/>
    <p:sldLayoutId id="2147483692" r:id="rId24"/>
    <p:sldLayoutId id="2147483693" r:id="rId25"/>
    <p:sldLayoutId id="2147483694" r:id="rId26"/>
    <p:sldLayoutId id="2147483695" r:id="rId27"/>
    <p:sldLayoutId id="2147483696" r:id="rId2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隶书" charset="0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charset="0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charset="0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charset="0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charset="0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隶书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35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image" Target="../media/image19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8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3" Type="http://schemas.openxmlformats.org/officeDocument/2006/relationships/tags" Target="../tags/tag175.xml"/><Relationship Id="rId7" Type="http://schemas.openxmlformats.org/officeDocument/2006/relationships/tags" Target="../tags/tag179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slideLayout" Target="../slideLayouts/slideLayout8.xml"/><Relationship Id="rId5" Type="http://schemas.openxmlformats.org/officeDocument/2006/relationships/tags" Target="../tags/tag177.xml"/><Relationship Id="rId10" Type="http://schemas.openxmlformats.org/officeDocument/2006/relationships/tags" Target="../tags/tag182.xml"/><Relationship Id="rId4" Type="http://schemas.openxmlformats.org/officeDocument/2006/relationships/tags" Target="../tags/tag176.xml"/><Relationship Id="rId9" Type="http://schemas.openxmlformats.org/officeDocument/2006/relationships/tags" Target="../tags/tag18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5" Type="http://schemas.openxmlformats.org/officeDocument/2006/relationships/tags" Target="../tags/tag187.xml"/><Relationship Id="rId10" Type="http://schemas.openxmlformats.org/officeDocument/2006/relationships/tags" Target="../tags/tag192.xml"/><Relationship Id="rId4" Type="http://schemas.openxmlformats.org/officeDocument/2006/relationships/tags" Target="../tags/tag186.xml"/><Relationship Id="rId9" Type="http://schemas.openxmlformats.org/officeDocument/2006/relationships/tags" Target="../tags/tag19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01.xml"/><Relationship Id="rId3" Type="http://schemas.openxmlformats.org/officeDocument/2006/relationships/tags" Target="../tags/tag196.xml"/><Relationship Id="rId7" Type="http://schemas.openxmlformats.org/officeDocument/2006/relationships/tags" Target="../tags/tag200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image" Target="../media/image34.png"/><Relationship Id="rId5" Type="http://schemas.openxmlformats.org/officeDocument/2006/relationships/tags" Target="../tags/tag198.xml"/><Relationship Id="rId10" Type="http://schemas.openxmlformats.org/officeDocument/2006/relationships/slideLayout" Target="../slideLayouts/slideLayout8.xml"/><Relationship Id="rId4" Type="http://schemas.openxmlformats.org/officeDocument/2006/relationships/tags" Target="../tags/tag197.xml"/><Relationship Id="rId9" Type="http://schemas.openxmlformats.org/officeDocument/2006/relationships/tags" Target="../tags/tag20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10" Type="http://schemas.openxmlformats.org/officeDocument/2006/relationships/slideLayout" Target="../slideLayouts/slideLayout8.xml"/><Relationship Id="rId4" Type="http://schemas.openxmlformats.org/officeDocument/2006/relationships/tags" Target="../tags/tag206.xml"/><Relationship Id="rId9" Type="http://schemas.openxmlformats.org/officeDocument/2006/relationships/tags" Target="../tags/tag2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3" Type="http://schemas.openxmlformats.org/officeDocument/2006/relationships/tags" Target="../tags/tag215.xml"/><Relationship Id="rId7" Type="http://schemas.openxmlformats.org/officeDocument/2006/relationships/tags" Target="../tags/tag219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9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9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3" Type="http://schemas.openxmlformats.org/officeDocument/2006/relationships/tags" Target="../tags/tag231.xml"/><Relationship Id="rId7" Type="http://schemas.openxmlformats.org/officeDocument/2006/relationships/tags" Target="../tags/tag235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10" Type="http://schemas.openxmlformats.org/officeDocument/2006/relationships/image" Target="../media/image36.png"/><Relationship Id="rId4" Type="http://schemas.openxmlformats.org/officeDocument/2006/relationships/tags" Target="../tags/tag232.xml"/><Relationship Id="rId9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44.xml"/><Relationship Id="rId3" Type="http://schemas.openxmlformats.org/officeDocument/2006/relationships/tags" Target="../tags/tag239.xml"/><Relationship Id="rId7" Type="http://schemas.openxmlformats.org/officeDocument/2006/relationships/tags" Target="../tags/tag243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9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52.xml"/><Relationship Id="rId13" Type="http://schemas.openxmlformats.org/officeDocument/2006/relationships/image" Target="../media/image41.png"/><Relationship Id="rId3" Type="http://schemas.openxmlformats.org/officeDocument/2006/relationships/tags" Target="../tags/tag247.xml"/><Relationship Id="rId7" Type="http://schemas.openxmlformats.org/officeDocument/2006/relationships/tags" Target="../tags/tag251.xml"/><Relationship Id="rId12" Type="http://schemas.openxmlformats.org/officeDocument/2006/relationships/image" Target="../media/image40.png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11" Type="http://schemas.openxmlformats.org/officeDocument/2006/relationships/image" Target="../media/image39.jpeg"/><Relationship Id="rId5" Type="http://schemas.openxmlformats.org/officeDocument/2006/relationships/tags" Target="../tags/tag249.xml"/><Relationship Id="rId15" Type="http://schemas.openxmlformats.org/officeDocument/2006/relationships/image" Target="../media/image43.png"/><Relationship Id="rId10" Type="http://schemas.openxmlformats.org/officeDocument/2006/relationships/image" Target="../media/image38.GIF"/><Relationship Id="rId4" Type="http://schemas.openxmlformats.org/officeDocument/2006/relationships/tags" Target="../tags/tag248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5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3" Type="http://schemas.openxmlformats.org/officeDocument/2006/relationships/tags" Target="../tags/tag259.xml"/><Relationship Id="rId7" Type="http://schemas.openxmlformats.org/officeDocument/2006/relationships/tags" Target="../tags/tag263.xml"/><Relationship Id="rId2" Type="http://schemas.openxmlformats.org/officeDocument/2006/relationships/tags" Target="../tags/tag258.xml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10" Type="http://schemas.openxmlformats.org/officeDocument/2006/relationships/image" Target="../media/image47.png"/><Relationship Id="rId4" Type="http://schemas.openxmlformats.org/officeDocument/2006/relationships/tags" Target="../tags/tag260.xml"/><Relationship Id="rId9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5" Type="http://schemas.openxmlformats.org/officeDocument/2006/relationships/image" Target="../media/image48.png"/><Relationship Id="rId4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75.xml"/><Relationship Id="rId13" Type="http://schemas.openxmlformats.org/officeDocument/2006/relationships/tags" Target="../tags/tag280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70.xml"/><Relationship Id="rId21" Type="http://schemas.openxmlformats.org/officeDocument/2006/relationships/image" Target="../media/image48.png"/><Relationship Id="rId7" Type="http://schemas.openxmlformats.org/officeDocument/2006/relationships/tags" Target="../tags/tag274.xml"/><Relationship Id="rId12" Type="http://schemas.openxmlformats.org/officeDocument/2006/relationships/tags" Target="../tags/tag279.xml"/><Relationship Id="rId17" Type="http://schemas.openxmlformats.org/officeDocument/2006/relationships/tags" Target="../tags/tag284.xml"/><Relationship Id="rId2" Type="http://schemas.openxmlformats.org/officeDocument/2006/relationships/tags" Target="../tags/tag269.xml"/><Relationship Id="rId16" Type="http://schemas.openxmlformats.org/officeDocument/2006/relationships/tags" Target="../tags/tag283.xml"/><Relationship Id="rId20" Type="http://schemas.openxmlformats.org/officeDocument/2006/relationships/image" Target="../media/image49.jpeg"/><Relationship Id="rId1" Type="http://schemas.openxmlformats.org/officeDocument/2006/relationships/tags" Target="../tags/tag268.xml"/><Relationship Id="rId6" Type="http://schemas.openxmlformats.org/officeDocument/2006/relationships/tags" Target="../tags/tag273.xml"/><Relationship Id="rId11" Type="http://schemas.openxmlformats.org/officeDocument/2006/relationships/tags" Target="../tags/tag278.xml"/><Relationship Id="rId5" Type="http://schemas.openxmlformats.org/officeDocument/2006/relationships/tags" Target="../tags/tag272.xml"/><Relationship Id="rId15" Type="http://schemas.openxmlformats.org/officeDocument/2006/relationships/tags" Target="../tags/tag282.xml"/><Relationship Id="rId10" Type="http://schemas.openxmlformats.org/officeDocument/2006/relationships/tags" Target="../tags/tag277.xml"/><Relationship Id="rId19" Type="http://schemas.openxmlformats.org/officeDocument/2006/relationships/image" Target="../media/image38.GIF"/><Relationship Id="rId4" Type="http://schemas.openxmlformats.org/officeDocument/2006/relationships/tags" Target="../tags/tag271.xml"/><Relationship Id="rId9" Type="http://schemas.openxmlformats.org/officeDocument/2006/relationships/tags" Target="../tags/tag276.xml"/><Relationship Id="rId14" Type="http://schemas.openxmlformats.org/officeDocument/2006/relationships/tags" Target="../tags/tag28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slideLayout" Target="../slideLayouts/slideLayout8.xml"/><Relationship Id="rId5" Type="http://schemas.openxmlformats.org/officeDocument/2006/relationships/tags" Target="../tags/tag93.xml"/><Relationship Id="rId10" Type="http://schemas.openxmlformats.org/officeDocument/2006/relationships/tags" Target="../tags/tag98.xml"/><Relationship Id="rId4" Type="http://schemas.openxmlformats.org/officeDocument/2006/relationships/tags" Target="../tags/tag92.xml"/><Relationship Id="rId9" Type="http://schemas.openxmlformats.org/officeDocument/2006/relationships/tags" Target="../tags/tag9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293.xml"/><Relationship Id="rId3" Type="http://schemas.openxmlformats.org/officeDocument/2006/relationships/tags" Target="../tags/tag288.xml"/><Relationship Id="rId7" Type="http://schemas.openxmlformats.org/officeDocument/2006/relationships/tags" Target="../tags/tag292.xml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6" Type="http://schemas.openxmlformats.org/officeDocument/2006/relationships/tags" Target="../tags/tag291.xml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9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301.xml"/><Relationship Id="rId3" Type="http://schemas.openxmlformats.org/officeDocument/2006/relationships/tags" Target="../tags/tag296.xml"/><Relationship Id="rId7" Type="http://schemas.openxmlformats.org/officeDocument/2006/relationships/tags" Target="../tags/tag300.xml"/><Relationship Id="rId2" Type="http://schemas.openxmlformats.org/officeDocument/2006/relationships/tags" Target="../tags/tag295.xml"/><Relationship Id="rId1" Type="http://schemas.openxmlformats.org/officeDocument/2006/relationships/tags" Target="../tags/tag294.xml"/><Relationship Id="rId6" Type="http://schemas.openxmlformats.org/officeDocument/2006/relationships/tags" Target="../tags/tag299.xml"/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9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309.xml"/><Relationship Id="rId3" Type="http://schemas.openxmlformats.org/officeDocument/2006/relationships/tags" Target="../tags/tag304.xml"/><Relationship Id="rId7" Type="http://schemas.openxmlformats.org/officeDocument/2006/relationships/tags" Target="../tags/tag308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9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317.xml"/><Relationship Id="rId13" Type="http://schemas.openxmlformats.org/officeDocument/2006/relationships/image" Target="../media/image58.png"/><Relationship Id="rId3" Type="http://schemas.openxmlformats.org/officeDocument/2006/relationships/tags" Target="../tags/tag312.xml"/><Relationship Id="rId7" Type="http://schemas.openxmlformats.org/officeDocument/2006/relationships/tags" Target="../tags/tag316.xml"/><Relationship Id="rId12" Type="http://schemas.openxmlformats.org/officeDocument/2006/relationships/image" Target="../media/image57.png"/><Relationship Id="rId2" Type="http://schemas.openxmlformats.org/officeDocument/2006/relationships/tags" Target="../tags/tag311.xml"/><Relationship Id="rId1" Type="http://schemas.openxmlformats.org/officeDocument/2006/relationships/tags" Target="../tags/tag310.xml"/><Relationship Id="rId6" Type="http://schemas.openxmlformats.org/officeDocument/2006/relationships/tags" Target="../tags/tag315.xml"/><Relationship Id="rId11" Type="http://schemas.openxmlformats.org/officeDocument/2006/relationships/image" Target="../media/image56.png"/><Relationship Id="rId5" Type="http://schemas.openxmlformats.org/officeDocument/2006/relationships/tags" Target="../tags/tag314.xml"/><Relationship Id="rId10" Type="http://schemas.openxmlformats.org/officeDocument/2006/relationships/slideLayout" Target="../slideLayouts/slideLayout8.xml"/><Relationship Id="rId4" Type="http://schemas.openxmlformats.org/officeDocument/2006/relationships/tags" Target="../tags/tag313.xml"/><Relationship Id="rId9" Type="http://schemas.openxmlformats.org/officeDocument/2006/relationships/tags" Target="../tags/tag3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4" Type="http://schemas.openxmlformats.org/officeDocument/2006/relationships/image" Target="../media/image59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328.xml"/><Relationship Id="rId13" Type="http://schemas.openxmlformats.org/officeDocument/2006/relationships/image" Target="../media/image63.jpeg"/><Relationship Id="rId3" Type="http://schemas.openxmlformats.org/officeDocument/2006/relationships/tags" Target="../tags/tag323.xml"/><Relationship Id="rId7" Type="http://schemas.openxmlformats.org/officeDocument/2006/relationships/tags" Target="../tags/tag327.xml"/><Relationship Id="rId12" Type="http://schemas.openxmlformats.org/officeDocument/2006/relationships/image" Target="../media/image62.png"/><Relationship Id="rId2" Type="http://schemas.openxmlformats.org/officeDocument/2006/relationships/tags" Target="../tags/tag322.xml"/><Relationship Id="rId1" Type="http://schemas.openxmlformats.org/officeDocument/2006/relationships/tags" Target="../tags/tag321.xml"/><Relationship Id="rId6" Type="http://schemas.openxmlformats.org/officeDocument/2006/relationships/tags" Target="../tags/tag326.xml"/><Relationship Id="rId11" Type="http://schemas.openxmlformats.org/officeDocument/2006/relationships/image" Target="../media/image61.png"/><Relationship Id="rId5" Type="http://schemas.openxmlformats.org/officeDocument/2006/relationships/tags" Target="../tags/tag325.xml"/><Relationship Id="rId10" Type="http://schemas.openxmlformats.org/officeDocument/2006/relationships/image" Target="../media/image60.png"/><Relationship Id="rId4" Type="http://schemas.openxmlformats.org/officeDocument/2006/relationships/tags" Target="../tags/tag324.xml"/><Relationship Id="rId9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336.xml"/><Relationship Id="rId3" Type="http://schemas.openxmlformats.org/officeDocument/2006/relationships/tags" Target="../tags/tag331.xml"/><Relationship Id="rId7" Type="http://schemas.openxmlformats.org/officeDocument/2006/relationships/tags" Target="../tags/tag335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6" Type="http://schemas.openxmlformats.org/officeDocument/2006/relationships/tags" Target="../tags/tag334.xml"/><Relationship Id="rId5" Type="http://schemas.openxmlformats.org/officeDocument/2006/relationships/tags" Target="../tags/tag333.xml"/><Relationship Id="rId4" Type="http://schemas.openxmlformats.org/officeDocument/2006/relationships/tags" Target="../tags/tag332.xml"/><Relationship Id="rId9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344.xml"/><Relationship Id="rId3" Type="http://schemas.openxmlformats.org/officeDocument/2006/relationships/tags" Target="../tags/tag339.xml"/><Relationship Id="rId7" Type="http://schemas.openxmlformats.org/officeDocument/2006/relationships/tags" Target="../tags/tag343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6" Type="http://schemas.openxmlformats.org/officeDocument/2006/relationships/tags" Target="../tags/tag342.xml"/><Relationship Id="rId11" Type="http://schemas.openxmlformats.org/officeDocument/2006/relationships/image" Target="../media/image64.png"/><Relationship Id="rId5" Type="http://schemas.openxmlformats.org/officeDocument/2006/relationships/tags" Target="../tags/tag341.xml"/><Relationship Id="rId10" Type="http://schemas.openxmlformats.org/officeDocument/2006/relationships/slideLayout" Target="../slideLayouts/slideLayout8.xml"/><Relationship Id="rId4" Type="http://schemas.openxmlformats.org/officeDocument/2006/relationships/tags" Target="../tags/tag340.xml"/><Relationship Id="rId9" Type="http://schemas.openxmlformats.org/officeDocument/2006/relationships/tags" Target="../tags/tag34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354.xml"/><Relationship Id="rId3" Type="http://schemas.openxmlformats.org/officeDocument/2006/relationships/tags" Target="../tags/tag349.xml"/><Relationship Id="rId7" Type="http://schemas.openxmlformats.org/officeDocument/2006/relationships/tags" Target="../tags/tag353.xml"/><Relationship Id="rId2" Type="http://schemas.openxmlformats.org/officeDocument/2006/relationships/tags" Target="../tags/tag348.xml"/><Relationship Id="rId1" Type="http://schemas.openxmlformats.org/officeDocument/2006/relationships/tags" Target="../tags/tag347.xml"/><Relationship Id="rId6" Type="http://schemas.openxmlformats.org/officeDocument/2006/relationships/tags" Target="../tags/tag352.xml"/><Relationship Id="rId5" Type="http://schemas.openxmlformats.org/officeDocument/2006/relationships/tags" Target="../tags/tag351.xml"/><Relationship Id="rId10" Type="http://schemas.openxmlformats.org/officeDocument/2006/relationships/slideLayout" Target="../slideLayouts/slideLayout8.xml"/><Relationship Id="rId4" Type="http://schemas.openxmlformats.org/officeDocument/2006/relationships/tags" Target="../tags/tag350.xml"/><Relationship Id="rId9" Type="http://schemas.openxmlformats.org/officeDocument/2006/relationships/tags" Target="../tags/tag35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363.xml"/><Relationship Id="rId3" Type="http://schemas.openxmlformats.org/officeDocument/2006/relationships/tags" Target="../tags/tag358.xml"/><Relationship Id="rId7" Type="http://schemas.openxmlformats.org/officeDocument/2006/relationships/tags" Target="../tags/tag362.xml"/><Relationship Id="rId2" Type="http://schemas.openxmlformats.org/officeDocument/2006/relationships/tags" Target="../tags/tag357.xml"/><Relationship Id="rId1" Type="http://schemas.openxmlformats.org/officeDocument/2006/relationships/tags" Target="../tags/tag356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10" Type="http://schemas.openxmlformats.org/officeDocument/2006/relationships/slideLayout" Target="../slideLayouts/slideLayout8.xml"/><Relationship Id="rId4" Type="http://schemas.openxmlformats.org/officeDocument/2006/relationships/tags" Target="../tags/tag359.xml"/><Relationship Id="rId9" Type="http://schemas.openxmlformats.org/officeDocument/2006/relationships/tags" Target="../tags/tag36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372.xml"/><Relationship Id="rId13" Type="http://schemas.openxmlformats.org/officeDocument/2006/relationships/image" Target="../media/image76.png"/><Relationship Id="rId3" Type="http://schemas.openxmlformats.org/officeDocument/2006/relationships/tags" Target="../tags/tag367.xml"/><Relationship Id="rId7" Type="http://schemas.openxmlformats.org/officeDocument/2006/relationships/tags" Target="../tags/tag371.xml"/><Relationship Id="rId12" Type="http://schemas.openxmlformats.org/officeDocument/2006/relationships/image" Target="../media/image75.png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6" Type="http://schemas.openxmlformats.org/officeDocument/2006/relationships/tags" Target="../tags/tag370.xml"/><Relationship Id="rId11" Type="http://schemas.openxmlformats.org/officeDocument/2006/relationships/image" Target="../media/image74.png"/><Relationship Id="rId5" Type="http://schemas.openxmlformats.org/officeDocument/2006/relationships/tags" Target="../tags/tag369.xml"/><Relationship Id="rId10" Type="http://schemas.openxmlformats.org/officeDocument/2006/relationships/image" Target="../media/image73.png"/><Relationship Id="rId4" Type="http://schemas.openxmlformats.org/officeDocument/2006/relationships/tags" Target="../tags/tag368.xml"/><Relationship Id="rId9" Type="http://schemas.openxmlformats.org/officeDocument/2006/relationships/slideLayout" Target="../slideLayouts/slideLayout8.xml"/><Relationship Id="rId1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380.xml"/><Relationship Id="rId3" Type="http://schemas.openxmlformats.org/officeDocument/2006/relationships/tags" Target="../tags/tag375.xml"/><Relationship Id="rId7" Type="http://schemas.openxmlformats.org/officeDocument/2006/relationships/tags" Target="../tags/tag379.xml"/><Relationship Id="rId2" Type="http://schemas.openxmlformats.org/officeDocument/2006/relationships/tags" Target="../tags/tag374.xml"/><Relationship Id="rId1" Type="http://schemas.openxmlformats.org/officeDocument/2006/relationships/tags" Target="../tags/tag373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Relationship Id="rId9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388.xml"/><Relationship Id="rId3" Type="http://schemas.openxmlformats.org/officeDocument/2006/relationships/tags" Target="../tags/tag383.xml"/><Relationship Id="rId7" Type="http://schemas.openxmlformats.org/officeDocument/2006/relationships/tags" Target="../tags/tag387.xml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6" Type="http://schemas.openxmlformats.org/officeDocument/2006/relationships/tags" Target="../tags/tag386.xml"/><Relationship Id="rId5" Type="http://schemas.openxmlformats.org/officeDocument/2006/relationships/tags" Target="../tags/tag385.xml"/><Relationship Id="rId10" Type="http://schemas.openxmlformats.org/officeDocument/2006/relationships/image" Target="../media/image84.png"/><Relationship Id="rId4" Type="http://schemas.openxmlformats.org/officeDocument/2006/relationships/tags" Target="../tags/tag384.xml"/><Relationship Id="rId9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391.xml"/><Relationship Id="rId7" Type="http://schemas.openxmlformats.org/officeDocument/2006/relationships/image" Target="../media/image85.png"/><Relationship Id="rId2" Type="http://schemas.openxmlformats.org/officeDocument/2006/relationships/tags" Target="../tags/tag390.xml"/><Relationship Id="rId1" Type="http://schemas.openxmlformats.org/officeDocument/2006/relationships/tags" Target="../tags/tag389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39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400.xml"/><Relationship Id="rId13" Type="http://schemas.openxmlformats.org/officeDocument/2006/relationships/tags" Target="../tags/tag405.xml"/><Relationship Id="rId3" Type="http://schemas.openxmlformats.org/officeDocument/2006/relationships/tags" Target="../tags/tag395.xml"/><Relationship Id="rId7" Type="http://schemas.openxmlformats.org/officeDocument/2006/relationships/tags" Target="../tags/tag399.xml"/><Relationship Id="rId12" Type="http://schemas.openxmlformats.org/officeDocument/2006/relationships/tags" Target="../tags/tag404.xml"/><Relationship Id="rId17" Type="http://schemas.openxmlformats.org/officeDocument/2006/relationships/slideLayout" Target="../slideLayouts/slideLayout8.xml"/><Relationship Id="rId2" Type="http://schemas.openxmlformats.org/officeDocument/2006/relationships/tags" Target="../tags/tag394.xml"/><Relationship Id="rId16" Type="http://schemas.openxmlformats.org/officeDocument/2006/relationships/tags" Target="../tags/tag408.xml"/><Relationship Id="rId1" Type="http://schemas.openxmlformats.org/officeDocument/2006/relationships/tags" Target="../tags/tag393.xml"/><Relationship Id="rId6" Type="http://schemas.openxmlformats.org/officeDocument/2006/relationships/tags" Target="../tags/tag398.xml"/><Relationship Id="rId11" Type="http://schemas.openxmlformats.org/officeDocument/2006/relationships/tags" Target="../tags/tag403.xml"/><Relationship Id="rId5" Type="http://schemas.openxmlformats.org/officeDocument/2006/relationships/tags" Target="../tags/tag397.xml"/><Relationship Id="rId15" Type="http://schemas.openxmlformats.org/officeDocument/2006/relationships/tags" Target="../tags/tag407.xml"/><Relationship Id="rId10" Type="http://schemas.openxmlformats.org/officeDocument/2006/relationships/tags" Target="../tags/tag402.xml"/><Relationship Id="rId4" Type="http://schemas.openxmlformats.org/officeDocument/2006/relationships/tags" Target="../tags/tag396.xml"/><Relationship Id="rId9" Type="http://schemas.openxmlformats.org/officeDocument/2006/relationships/tags" Target="../tags/tag401.xml"/><Relationship Id="rId14" Type="http://schemas.openxmlformats.org/officeDocument/2006/relationships/tags" Target="../tags/tag406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12.xml"/><Relationship Id="rId18" Type="http://schemas.openxmlformats.org/officeDocument/2006/relationships/tags" Target="../tags/tag117.xml"/><Relationship Id="rId26" Type="http://schemas.openxmlformats.org/officeDocument/2006/relationships/tags" Target="../tags/tag125.xml"/><Relationship Id="rId39" Type="http://schemas.openxmlformats.org/officeDocument/2006/relationships/tags" Target="../tags/tag138.xml"/><Relationship Id="rId21" Type="http://schemas.openxmlformats.org/officeDocument/2006/relationships/tags" Target="../tags/tag120.xml"/><Relationship Id="rId34" Type="http://schemas.openxmlformats.org/officeDocument/2006/relationships/tags" Target="../tags/tag133.xml"/><Relationship Id="rId42" Type="http://schemas.openxmlformats.org/officeDocument/2006/relationships/tags" Target="../tags/tag141.xml"/><Relationship Id="rId47" Type="http://schemas.openxmlformats.org/officeDocument/2006/relationships/tags" Target="../tags/tag146.xml"/><Relationship Id="rId50" Type="http://schemas.openxmlformats.org/officeDocument/2006/relationships/tags" Target="../tags/tag149.xml"/><Relationship Id="rId55" Type="http://schemas.openxmlformats.org/officeDocument/2006/relationships/tags" Target="../tags/tag154.xml"/><Relationship Id="rId63" Type="http://schemas.openxmlformats.org/officeDocument/2006/relationships/tags" Target="../tags/tag162.xml"/><Relationship Id="rId68" Type="http://schemas.openxmlformats.org/officeDocument/2006/relationships/image" Target="../media/image28.emf"/><Relationship Id="rId7" Type="http://schemas.openxmlformats.org/officeDocument/2006/relationships/tags" Target="../tags/tag106.xml"/><Relationship Id="rId2" Type="http://schemas.openxmlformats.org/officeDocument/2006/relationships/tags" Target="../tags/tag101.xml"/><Relationship Id="rId16" Type="http://schemas.openxmlformats.org/officeDocument/2006/relationships/tags" Target="../tags/tag115.xml"/><Relationship Id="rId29" Type="http://schemas.openxmlformats.org/officeDocument/2006/relationships/tags" Target="../tags/tag128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24" Type="http://schemas.openxmlformats.org/officeDocument/2006/relationships/tags" Target="../tags/tag123.xml"/><Relationship Id="rId32" Type="http://schemas.openxmlformats.org/officeDocument/2006/relationships/tags" Target="../tags/tag131.xml"/><Relationship Id="rId37" Type="http://schemas.openxmlformats.org/officeDocument/2006/relationships/tags" Target="../tags/tag136.xml"/><Relationship Id="rId40" Type="http://schemas.openxmlformats.org/officeDocument/2006/relationships/tags" Target="../tags/tag139.xml"/><Relationship Id="rId45" Type="http://schemas.openxmlformats.org/officeDocument/2006/relationships/tags" Target="../tags/tag144.xml"/><Relationship Id="rId53" Type="http://schemas.openxmlformats.org/officeDocument/2006/relationships/tags" Target="../tags/tag152.xml"/><Relationship Id="rId58" Type="http://schemas.openxmlformats.org/officeDocument/2006/relationships/tags" Target="../tags/tag157.xml"/><Relationship Id="rId66" Type="http://schemas.openxmlformats.org/officeDocument/2006/relationships/image" Target="../media/image26.png"/><Relationship Id="rId5" Type="http://schemas.openxmlformats.org/officeDocument/2006/relationships/tags" Target="../tags/tag104.xml"/><Relationship Id="rId15" Type="http://schemas.openxmlformats.org/officeDocument/2006/relationships/tags" Target="../tags/tag114.xml"/><Relationship Id="rId23" Type="http://schemas.openxmlformats.org/officeDocument/2006/relationships/tags" Target="../tags/tag122.xml"/><Relationship Id="rId28" Type="http://schemas.openxmlformats.org/officeDocument/2006/relationships/tags" Target="../tags/tag127.xml"/><Relationship Id="rId36" Type="http://schemas.openxmlformats.org/officeDocument/2006/relationships/tags" Target="../tags/tag135.xml"/><Relationship Id="rId49" Type="http://schemas.openxmlformats.org/officeDocument/2006/relationships/tags" Target="../tags/tag148.xml"/><Relationship Id="rId57" Type="http://schemas.openxmlformats.org/officeDocument/2006/relationships/tags" Target="../tags/tag156.xml"/><Relationship Id="rId61" Type="http://schemas.openxmlformats.org/officeDocument/2006/relationships/tags" Target="../tags/tag160.xml"/><Relationship Id="rId10" Type="http://schemas.openxmlformats.org/officeDocument/2006/relationships/tags" Target="../tags/tag109.xml"/><Relationship Id="rId19" Type="http://schemas.openxmlformats.org/officeDocument/2006/relationships/tags" Target="../tags/tag118.xml"/><Relationship Id="rId31" Type="http://schemas.openxmlformats.org/officeDocument/2006/relationships/tags" Target="../tags/tag130.xml"/><Relationship Id="rId44" Type="http://schemas.openxmlformats.org/officeDocument/2006/relationships/tags" Target="../tags/tag143.xml"/><Relationship Id="rId52" Type="http://schemas.openxmlformats.org/officeDocument/2006/relationships/tags" Target="../tags/tag151.xml"/><Relationship Id="rId60" Type="http://schemas.openxmlformats.org/officeDocument/2006/relationships/tags" Target="../tags/tag159.xml"/><Relationship Id="rId65" Type="http://schemas.openxmlformats.org/officeDocument/2006/relationships/slideLayout" Target="../slideLayouts/slideLayout8.xml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tags" Target="../tags/tag113.xml"/><Relationship Id="rId22" Type="http://schemas.openxmlformats.org/officeDocument/2006/relationships/tags" Target="../tags/tag121.xml"/><Relationship Id="rId27" Type="http://schemas.openxmlformats.org/officeDocument/2006/relationships/tags" Target="../tags/tag126.xml"/><Relationship Id="rId30" Type="http://schemas.openxmlformats.org/officeDocument/2006/relationships/tags" Target="../tags/tag129.xml"/><Relationship Id="rId35" Type="http://schemas.openxmlformats.org/officeDocument/2006/relationships/tags" Target="../tags/tag134.xml"/><Relationship Id="rId43" Type="http://schemas.openxmlformats.org/officeDocument/2006/relationships/tags" Target="../tags/tag142.xml"/><Relationship Id="rId48" Type="http://schemas.openxmlformats.org/officeDocument/2006/relationships/tags" Target="../tags/tag147.xml"/><Relationship Id="rId56" Type="http://schemas.openxmlformats.org/officeDocument/2006/relationships/tags" Target="../tags/tag155.xml"/><Relationship Id="rId64" Type="http://schemas.openxmlformats.org/officeDocument/2006/relationships/tags" Target="../tags/tag163.xml"/><Relationship Id="rId8" Type="http://schemas.openxmlformats.org/officeDocument/2006/relationships/tags" Target="../tags/tag107.xml"/><Relationship Id="rId51" Type="http://schemas.openxmlformats.org/officeDocument/2006/relationships/tags" Target="../tags/tag150.xml"/><Relationship Id="rId3" Type="http://schemas.openxmlformats.org/officeDocument/2006/relationships/tags" Target="../tags/tag102.xml"/><Relationship Id="rId12" Type="http://schemas.openxmlformats.org/officeDocument/2006/relationships/tags" Target="../tags/tag111.xml"/><Relationship Id="rId17" Type="http://schemas.openxmlformats.org/officeDocument/2006/relationships/tags" Target="../tags/tag116.xml"/><Relationship Id="rId25" Type="http://schemas.openxmlformats.org/officeDocument/2006/relationships/tags" Target="../tags/tag124.xml"/><Relationship Id="rId33" Type="http://schemas.openxmlformats.org/officeDocument/2006/relationships/tags" Target="../tags/tag132.xml"/><Relationship Id="rId38" Type="http://schemas.openxmlformats.org/officeDocument/2006/relationships/tags" Target="../tags/tag137.xml"/><Relationship Id="rId46" Type="http://schemas.openxmlformats.org/officeDocument/2006/relationships/tags" Target="../tags/tag145.xml"/><Relationship Id="rId59" Type="http://schemas.openxmlformats.org/officeDocument/2006/relationships/tags" Target="../tags/tag158.xml"/><Relationship Id="rId67" Type="http://schemas.openxmlformats.org/officeDocument/2006/relationships/image" Target="../media/image27.png"/><Relationship Id="rId20" Type="http://schemas.openxmlformats.org/officeDocument/2006/relationships/tags" Target="../tags/tag119.xml"/><Relationship Id="rId41" Type="http://schemas.openxmlformats.org/officeDocument/2006/relationships/tags" Target="../tags/tag140.xml"/><Relationship Id="rId54" Type="http://schemas.openxmlformats.org/officeDocument/2006/relationships/tags" Target="../tags/tag153.xml"/><Relationship Id="rId62" Type="http://schemas.openxmlformats.org/officeDocument/2006/relationships/tags" Target="../tags/tag16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416.xml"/><Relationship Id="rId13" Type="http://schemas.openxmlformats.org/officeDocument/2006/relationships/tags" Target="../tags/tag421.xml"/><Relationship Id="rId3" Type="http://schemas.openxmlformats.org/officeDocument/2006/relationships/tags" Target="../tags/tag411.xml"/><Relationship Id="rId7" Type="http://schemas.openxmlformats.org/officeDocument/2006/relationships/tags" Target="../tags/tag415.xml"/><Relationship Id="rId12" Type="http://schemas.openxmlformats.org/officeDocument/2006/relationships/tags" Target="../tags/tag420.xml"/><Relationship Id="rId2" Type="http://schemas.openxmlformats.org/officeDocument/2006/relationships/tags" Target="../tags/tag410.xml"/><Relationship Id="rId16" Type="http://schemas.openxmlformats.org/officeDocument/2006/relationships/slideLayout" Target="../slideLayouts/slideLayout8.xml"/><Relationship Id="rId1" Type="http://schemas.openxmlformats.org/officeDocument/2006/relationships/tags" Target="../tags/tag409.xml"/><Relationship Id="rId6" Type="http://schemas.openxmlformats.org/officeDocument/2006/relationships/tags" Target="../tags/tag414.xml"/><Relationship Id="rId11" Type="http://schemas.openxmlformats.org/officeDocument/2006/relationships/tags" Target="../tags/tag419.xml"/><Relationship Id="rId5" Type="http://schemas.openxmlformats.org/officeDocument/2006/relationships/tags" Target="../tags/tag413.xml"/><Relationship Id="rId15" Type="http://schemas.openxmlformats.org/officeDocument/2006/relationships/tags" Target="../tags/tag423.xml"/><Relationship Id="rId10" Type="http://schemas.openxmlformats.org/officeDocument/2006/relationships/tags" Target="../tags/tag418.xml"/><Relationship Id="rId4" Type="http://schemas.openxmlformats.org/officeDocument/2006/relationships/tags" Target="../tags/tag412.xml"/><Relationship Id="rId9" Type="http://schemas.openxmlformats.org/officeDocument/2006/relationships/tags" Target="../tags/tag417.xml"/><Relationship Id="rId14" Type="http://schemas.openxmlformats.org/officeDocument/2006/relationships/tags" Target="../tags/tag42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431.xml"/><Relationship Id="rId13" Type="http://schemas.openxmlformats.org/officeDocument/2006/relationships/slideLayout" Target="../slideLayouts/slideLayout19.xml"/><Relationship Id="rId3" Type="http://schemas.openxmlformats.org/officeDocument/2006/relationships/tags" Target="../tags/tag426.xml"/><Relationship Id="rId7" Type="http://schemas.openxmlformats.org/officeDocument/2006/relationships/tags" Target="../tags/tag430.xml"/><Relationship Id="rId12" Type="http://schemas.openxmlformats.org/officeDocument/2006/relationships/tags" Target="../tags/tag435.xml"/><Relationship Id="rId2" Type="http://schemas.openxmlformats.org/officeDocument/2006/relationships/tags" Target="../tags/tag425.xml"/><Relationship Id="rId1" Type="http://schemas.openxmlformats.org/officeDocument/2006/relationships/tags" Target="../tags/tag424.xml"/><Relationship Id="rId6" Type="http://schemas.openxmlformats.org/officeDocument/2006/relationships/tags" Target="../tags/tag429.xml"/><Relationship Id="rId11" Type="http://schemas.openxmlformats.org/officeDocument/2006/relationships/tags" Target="../tags/tag434.xml"/><Relationship Id="rId5" Type="http://schemas.openxmlformats.org/officeDocument/2006/relationships/tags" Target="../tags/tag428.xml"/><Relationship Id="rId15" Type="http://schemas.openxmlformats.org/officeDocument/2006/relationships/image" Target="../media/image87.jpeg"/><Relationship Id="rId10" Type="http://schemas.openxmlformats.org/officeDocument/2006/relationships/tags" Target="../tags/tag433.xml"/><Relationship Id="rId4" Type="http://schemas.openxmlformats.org/officeDocument/2006/relationships/tags" Target="../tags/tag427.xml"/><Relationship Id="rId9" Type="http://schemas.openxmlformats.org/officeDocument/2006/relationships/tags" Target="../tags/tag432.xml"/><Relationship Id="rId14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443.xml"/><Relationship Id="rId3" Type="http://schemas.openxmlformats.org/officeDocument/2006/relationships/tags" Target="../tags/tag438.xml"/><Relationship Id="rId7" Type="http://schemas.openxmlformats.org/officeDocument/2006/relationships/tags" Target="../tags/tag442.xml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6" Type="http://schemas.openxmlformats.org/officeDocument/2006/relationships/tags" Target="../tags/tag441.xml"/><Relationship Id="rId5" Type="http://schemas.openxmlformats.org/officeDocument/2006/relationships/tags" Target="../tags/tag440.xml"/><Relationship Id="rId4" Type="http://schemas.openxmlformats.org/officeDocument/2006/relationships/tags" Target="../tags/tag439.xml"/><Relationship Id="rId9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451.xml"/><Relationship Id="rId13" Type="http://schemas.openxmlformats.org/officeDocument/2006/relationships/tags" Target="../tags/tag456.xml"/><Relationship Id="rId3" Type="http://schemas.openxmlformats.org/officeDocument/2006/relationships/tags" Target="../tags/tag446.xml"/><Relationship Id="rId7" Type="http://schemas.openxmlformats.org/officeDocument/2006/relationships/tags" Target="../tags/tag450.xml"/><Relationship Id="rId12" Type="http://schemas.openxmlformats.org/officeDocument/2006/relationships/tags" Target="../tags/tag455.xml"/><Relationship Id="rId17" Type="http://schemas.openxmlformats.org/officeDocument/2006/relationships/slideLayout" Target="../slideLayouts/slideLayout8.xml"/><Relationship Id="rId2" Type="http://schemas.openxmlformats.org/officeDocument/2006/relationships/tags" Target="../tags/tag445.xml"/><Relationship Id="rId16" Type="http://schemas.openxmlformats.org/officeDocument/2006/relationships/tags" Target="../tags/tag459.xml"/><Relationship Id="rId1" Type="http://schemas.openxmlformats.org/officeDocument/2006/relationships/tags" Target="../tags/tag444.xml"/><Relationship Id="rId6" Type="http://schemas.openxmlformats.org/officeDocument/2006/relationships/tags" Target="../tags/tag449.xml"/><Relationship Id="rId11" Type="http://schemas.openxmlformats.org/officeDocument/2006/relationships/tags" Target="../tags/tag454.xml"/><Relationship Id="rId5" Type="http://schemas.openxmlformats.org/officeDocument/2006/relationships/tags" Target="../tags/tag448.xml"/><Relationship Id="rId15" Type="http://schemas.openxmlformats.org/officeDocument/2006/relationships/tags" Target="../tags/tag458.xml"/><Relationship Id="rId10" Type="http://schemas.openxmlformats.org/officeDocument/2006/relationships/tags" Target="../tags/tag453.xml"/><Relationship Id="rId4" Type="http://schemas.openxmlformats.org/officeDocument/2006/relationships/tags" Target="../tags/tag447.xml"/><Relationship Id="rId9" Type="http://schemas.openxmlformats.org/officeDocument/2006/relationships/tags" Target="../tags/tag452.xml"/><Relationship Id="rId14" Type="http://schemas.openxmlformats.org/officeDocument/2006/relationships/tags" Target="../tags/tag45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4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4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10" Type="http://schemas.openxmlformats.org/officeDocument/2006/relationships/image" Target="../media/image31.png"/><Relationship Id="rId4" Type="http://schemas.openxmlformats.org/officeDocument/2006/relationships/tags" Target="../tags/tag168.xml"/><Relationship Id="rId9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5875"/>
            <a:ext cx="12186285" cy="4766945"/>
          </a:xfrm>
          <a:prstGeom prst="rect">
            <a:avLst/>
          </a:prstGeom>
        </p:spPr>
      </p:pic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>
            <a:off x="-306256" y="3086072"/>
            <a:ext cx="12607757" cy="3832917"/>
          </a:xfrm>
          <a:custGeom>
            <a:avLst/>
            <a:gdLst>
              <a:gd name="connsiteX0" fmla="*/ 19261 w 19261"/>
              <a:gd name="connsiteY0" fmla="*/ 6036 h 6036"/>
              <a:gd name="connsiteX1" fmla="*/ 0 w 19261"/>
              <a:gd name="connsiteY1" fmla="*/ 6036 h 6036"/>
              <a:gd name="connsiteX2" fmla="*/ 19253 w 19261"/>
              <a:gd name="connsiteY2" fmla="*/ 0 h 6036"/>
              <a:gd name="connsiteX3" fmla="*/ 19261 w 19261"/>
              <a:gd name="connsiteY3" fmla="*/ 6036 h 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61" h="6036">
                <a:moveTo>
                  <a:pt x="19261" y="6036"/>
                </a:moveTo>
                <a:lnTo>
                  <a:pt x="0" y="6036"/>
                </a:lnTo>
                <a:lnTo>
                  <a:pt x="19253" y="0"/>
                </a:lnTo>
                <a:lnTo>
                  <a:pt x="19261" y="60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汉仪颜楷简" panose="00020600040101010101" charset="-122"/>
              <a:ea typeface="汉仪颜楷简" panose="00020600040101010101" charset="-122"/>
            </a:endParaRPr>
          </a:p>
        </p:txBody>
      </p:sp>
      <p:sp>
        <p:nvSpPr>
          <p:cNvPr id="6" name="标题 5"/>
          <p:cNvSpPr>
            <a:spLocks noGrp="1"/>
          </p:cNvSpPr>
          <p:nvPr/>
        </p:nvSpPr>
        <p:spPr>
          <a:xfrm>
            <a:off x="4581525" y="5291455"/>
            <a:ext cx="7461885" cy="1053465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38100" rIns="76200" bIns="38100" numCol="1" anchor="b" anchorCtr="0" compatLnSpc="1"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4800" b="1" kern="1200" spc="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r>
              <a:rPr lang="en-US" altLang="zh-CN" sz="2400" b="0" dirty="0" smtClean="0">
                <a:solidFill>
                  <a:srgbClr val="3B1F05"/>
                </a:solidFill>
              </a:rPr>
              <a:t> </a:t>
            </a:r>
            <a:r>
              <a:rPr lang="zh-CN" altLang="en-US" sz="2400" b="0" dirty="0">
                <a:solidFill>
                  <a:srgbClr val="3B1F05"/>
                </a:solidFill>
              </a:rPr>
              <a:t>隋唐时期：繁荣与开放的时代</a:t>
            </a:r>
          </a:p>
        </p:txBody>
      </p:sp>
      <p:sp>
        <p:nvSpPr>
          <p:cNvPr id="12" name="标题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485130" y="4751070"/>
            <a:ext cx="6544945" cy="1053465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38100" rIns="76200" bIns="38100" numCol="1" anchor="b" anchorCtr="0" compatLnSpc="1"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4800" b="1" kern="1200" spc="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r>
              <a:rPr lang="zh-CN" altLang="en-US" sz="3600" dirty="0" smtClean="0">
                <a:solidFill>
                  <a:srgbClr val="3B1F05"/>
                </a:solidFill>
              </a:rPr>
              <a:t>七下历史</a:t>
            </a:r>
            <a:r>
              <a:rPr lang="zh-CN" sz="3600" dirty="0" smtClean="0">
                <a:solidFill>
                  <a:srgbClr val="3B1F05"/>
                </a:solidFill>
              </a:rPr>
              <a:t>第一</a:t>
            </a:r>
            <a:r>
              <a:rPr lang="zh-CN" sz="3600" dirty="0">
                <a:solidFill>
                  <a:srgbClr val="3B1F05"/>
                </a:solidFill>
              </a:rPr>
              <a:t>单元</a:t>
            </a:r>
            <a:r>
              <a:rPr lang="en-US" altLang="zh-CN" sz="3600" dirty="0">
                <a:solidFill>
                  <a:srgbClr val="3B1F05"/>
                </a:solidFill>
              </a:rPr>
              <a:t> </a:t>
            </a:r>
            <a:endParaRPr lang="zh-CN" altLang="en-US" sz="3600" dirty="0">
              <a:solidFill>
                <a:srgbClr val="3B1F05"/>
              </a:solidFill>
            </a:endParaRPr>
          </a:p>
        </p:txBody>
      </p:sp>
      <p:sp>
        <p:nvSpPr>
          <p:cNvPr id="4" name="任意多边形 3"/>
          <p:cNvSpPr/>
          <p:nvPr>
            <p:custDataLst>
              <p:tags r:id="rId3"/>
            </p:custDataLst>
          </p:nvPr>
        </p:nvSpPr>
        <p:spPr>
          <a:xfrm>
            <a:off x="3020695" y="3098165"/>
            <a:ext cx="9218930" cy="2155825"/>
          </a:xfrm>
          <a:custGeom>
            <a:avLst/>
            <a:gdLst>
              <a:gd name="connsiteX0" fmla="*/ 3874 w 14318"/>
              <a:gd name="connsiteY0" fmla="*/ 3306 h 3306"/>
              <a:gd name="connsiteX1" fmla="*/ 0 w 14318"/>
              <a:gd name="connsiteY1" fmla="*/ 2297 h 3306"/>
              <a:gd name="connsiteX2" fmla="*/ 14318 w 14318"/>
              <a:gd name="connsiteY2" fmla="*/ 0 h 3306"/>
              <a:gd name="connsiteX3" fmla="*/ 3874 w 14318"/>
              <a:gd name="connsiteY3" fmla="*/ 3306 h 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8" h="3306">
                <a:moveTo>
                  <a:pt x="3874" y="3306"/>
                </a:moveTo>
                <a:lnTo>
                  <a:pt x="0" y="2297"/>
                </a:lnTo>
                <a:lnTo>
                  <a:pt x="14318" y="0"/>
                </a:lnTo>
                <a:lnTo>
                  <a:pt x="3874" y="3306"/>
                </a:lnTo>
                <a:close/>
              </a:path>
            </a:pathLst>
          </a:custGeom>
          <a:solidFill>
            <a:srgbClr val="3B1F0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任意多边形 4"/>
          <p:cNvSpPr/>
          <p:nvPr>
            <p:custDataLst>
              <p:tags r:id="rId4"/>
            </p:custDataLst>
          </p:nvPr>
        </p:nvSpPr>
        <p:spPr>
          <a:xfrm>
            <a:off x="-73660" y="3767455"/>
            <a:ext cx="5544820" cy="3206115"/>
          </a:xfrm>
          <a:custGeom>
            <a:avLst/>
            <a:gdLst>
              <a:gd name="connsiteX0" fmla="*/ 68 w 8823"/>
              <a:gd name="connsiteY0" fmla="*/ 5049 h 5049"/>
              <a:gd name="connsiteX1" fmla="*/ 0 w 8823"/>
              <a:gd name="connsiteY1" fmla="*/ 0 h 5049"/>
              <a:gd name="connsiteX2" fmla="*/ 8823 w 8823"/>
              <a:gd name="connsiteY2" fmla="*/ 2299 h 5049"/>
              <a:gd name="connsiteX3" fmla="*/ 68 w 8823"/>
              <a:gd name="connsiteY3" fmla="*/ 5049 h 5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23" h="5049">
                <a:moveTo>
                  <a:pt x="68" y="5049"/>
                </a:moveTo>
                <a:lnTo>
                  <a:pt x="0" y="0"/>
                </a:lnTo>
                <a:lnTo>
                  <a:pt x="8823" y="2299"/>
                </a:lnTo>
                <a:lnTo>
                  <a:pt x="68" y="504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13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graphicFrame>
        <p:nvGraphicFramePr>
          <p:cNvPr id="8" name="表格 7"/>
          <p:cNvGraphicFramePr/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475497093"/>
              </p:ext>
            </p:extLst>
          </p:nvPr>
        </p:nvGraphicFramePr>
        <p:xfrm>
          <a:off x="63077" y="1567603"/>
          <a:ext cx="7371715" cy="4836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685"/>
                <a:gridCol w="858520"/>
                <a:gridCol w="5604510"/>
              </a:tblGrid>
              <a:tr h="571500">
                <a:tc rowSpan="3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建立</a:t>
                      </a: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时间</a:t>
                      </a: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400" b="1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>
                        <a:alpha val="38000"/>
                      </a:srgbClr>
                    </a:solidFill>
                  </a:tcPr>
                </a:tc>
              </a:tr>
              <a:tr h="4502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rgbClr val="7D5CB8"/>
                      </a:solidFill>
                      <a:prstDash val="solid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solidFill>
                      <a:srgbClr val="FFFFFF">
                        <a:alpha val="3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人物</a:t>
                      </a: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400" b="1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>
                        <a:alpha val="38000"/>
                      </a:srgbClr>
                    </a:solidFill>
                  </a:tcPr>
                </a:tc>
              </a:tr>
              <a:tr h="4502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rgbClr val="7D5CB8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>
                        <a:alpha val="3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都城</a:t>
                      </a: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400" b="1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>
                        <a:alpha val="38000"/>
                      </a:srgbClr>
                    </a:solidFill>
                  </a:tcPr>
                </a:tc>
              </a:tr>
              <a:tr h="450215">
                <a:tc rowSpan="3"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4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sz="24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统一</a:t>
                      </a: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时间</a:t>
                      </a: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400" b="1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>
                        <a:alpha val="38000"/>
                      </a:srgbClr>
                    </a:solidFill>
                  </a:tcPr>
                </a:tc>
              </a:tr>
              <a:tr h="3898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rgbClr val="7D5CB8"/>
                      </a:solidFill>
                      <a:prstDash val="solid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solidFill>
                      <a:srgbClr val="FFFFFF">
                        <a:alpha val="3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标志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400" b="1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>
                        <a:alpha val="38000"/>
                      </a:srgbClr>
                    </a:solidFill>
                  </a:tcPr>
                </a:tc>
              </a:tr>
              <a:tr h="8534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rgbClr val="7D5CB8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>
                        <a:alpha val="3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意义</a:t>
                      </a:r>
                    </a:p>
                    <a:p>
                      <a:pPr algn="l">
                        <a:buNone/>
                      </a:pPr>
                      <a:endParaRPr lang="zh-CN" altLang="en-US" sz="24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400" b="1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>
                        <a:alpha val="38000"/>
                      </a:srgbClr>
                    </a:solidFill>
                  </a:tcPr>
                </a:tc>
              </a:tr>
              <a:tr h="644525">
                <a:tc rowSpan="2"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4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sz="2400" b="1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灭亡</a:t>
                      </a: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原因</a:t>
                      </a: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400" b="1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>
                        <a:alpha val="38000"/>
                      </a:srgbClr>
                    </a:solidFill>
                  </a:tcPr>
                </a:tc>
              </a:tr>
              <a:tr h="8166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D3DBE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标志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400" b="1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>
                        <a:alpha val="38000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11" name="肘形连接符 10"/>
          <p:cNvCxnSpPr/>
          <p:nvPr/>
        </p:nvCxnSpPr>
        <p:spPr>
          <a:xfrm flipV="1">
            <a:off x="4749800" y="3371638"/>
            <a:ext cx="3479800" cy="954193"/>
          </a:xfrm>
          <a:prstGeom prst="bentConnector3">
            <a:avLst>
              <a:gd name="adj1" fmla="val 1459"/>
            </a:avLst>
          </a:prstGeom>
          <a:noFill/>
          <a:ln w="28575" cap="flat" cmpd="sng">
            <a:solidFill>
              <a:srgbClr val="C00000"/>
            </a:solidFill>
            <a:prstDash val="sysDash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直接箭头连接符 33"/>
          <p:cNvCxnSpPr/>
          <p:nvPr/>
        </p:nvCxnSpPr>
        <p:spPr>
          <a:xfrm>
            <a:off x="3864610" y="2321983"/>
            <a:ext cx="453644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ysDash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文本框 34"/>
          <p:cNvSpPr txBox="1"/>
          <p:nvPr/>
        </p:nvSpPr>
        <p:spPr>
          <a:xfrm>
            <a:off x="8477250" y="2096770"/>
            <a:ext cx="2094230" cy="42037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zh-CN" altLang="en-US" sz="2135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盛世：开皇之治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61397" y="1647190"/>
            <a:ext cx="86233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35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581年</a:t>
            </a:r>
            <a:endParaRPr lang="zh-CN" altLang="en-US" sz="2135" b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00437" y="2160905"/>
            <a:ext cx="208534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135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杨坚（隋文帝）</a:t>
            </a:r>
            <a:endParaRPr lang="zh-CN" altLang="en-US" sz="2135" b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97287" y="2616623"/>
            <a:ext cx="72644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135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长安</a:t>
            </a:r>
            <a:endParaRPr lang="zh-CN" altLang="en-US" sz="2135" b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861397" y="3104303"/>
            <a:ext cx="86233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135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589</a:t>
            </a:r>
            <a:r>
              <a:rPr lang="en-US" sz="2135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年</a:t>
            </a:r>
            <a:endParaRPr lang="en-US" altLang="en-US" sz="2135" b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861397" y="3553883"/>
            <a:ext cx="2103461" cy="420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135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隋文帝灭掉陈朝</a:t>
            </a:r>
            <a:endParaRPr lang="en-US" altLang="en-US" sz="2135" b="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861397" y="4100618"/>
            <a:ext cx="5321300" cy="74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fontAlgn="auto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135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结束</a:t>
            </a:r>
            <a:r>
              <a:rPr lang="zh-CN" altLang="en-US" sz="2135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了长期</a:t>
            </a:r>
            <a:r>
              <a:rPr lang="zh-CN" altLang="en-US" sz="2135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分裂的局面，顺应了统一多民族国家的历史发展大趋势</a:t>
            </a:r>
            <a:endParaRPr lang="zh-CN" altLang="en-US" sz="2135" b="0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61397" y="4845897"/>
            <a:ext cx="4022255" cy="749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135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隋炀帝的暴政</a:t>
            </a:r>
            <a:r>
              <a:rPr lang="zh-CN" altLang="en-US" sz="2135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，社会矛盾激化；</a:t>
            </a:r>
          </a:p>
          <a:p>
            <a:pPr algn="l"/>
            <a:r>
              <a:rPr lang="en-US" sz="2135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农民起义</a:t>
            </a:r>
            <a:endParaRPr lang="en-US" altLang="en-US" sz="2135" b="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043430" y="5719657"/>
            <a:ext cx="4280747" cy="74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5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618年</a:t>
            </a:r>
            <a:r>
              <a:rPr lang="en-US" sz="2135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zh-CN" altLang="en-US" sz="2135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隋炀帝</a:t>
            </a:r>
            <a:r>
              <a:rPr lang="en-US" sz="2135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在江都被叛军杀死，隋朝灭亡</a:t>
            </a:r>
            <a:endParaRPr lang="zh-CN" altLang="en-US" sz="2135" b="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graphicFrame>
        <p:nvGraphicFramePr>
          <p:cNvPr id="27" name="表格 26"/>
          <p:cNvGraphicFramePr/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634635012"/>
              </p:ext>
            </p:extLst>
          </p:nvPr>
        </p:nvGraphicFramePr>
        <p:xfrm>
          <a:off x="8229388" y="3230245"/>
          <a:ext cx="3302635" cy="3043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910"/>
                <a:gridCol w="1355725"/>
              </a:tblGrid>
              <a:tr h="62611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135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分裂后又统一的朝代</a:t>
                      </a:r>
                      <a:endParaRPr lang="zh-CN" altLang="en-US" sz="2135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135">
                          <a:solidFill>
                            <a:srgbClr val="404040"/>
                          </a:solidFill>
                        </a:rPr>
                        <a:t>结束分裂</a:t>
                      </a: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135">
                          <a:solidFill>
                            <a:srgbClr val="404040"/>
                          </a:solidFill>
                        </a:rPr>
                        <a:t>实现统一</a:t>
                      </a: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135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春秋战国</a:t>
                      </a: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135" b="1" dirty="0" smtClean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秦朝</a:t>
                      </a:r>
                      <a:endParaRPr lang="zh-CN" altLang="en-US" sz="2135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135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三国</a:t>
                      </a: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135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西晋</a:t>
                      </a: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135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南北朝</a:t>
                      </a: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135" b="1" dirty="0" smtClean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隋朝</a:t>
                      </a:r>
                      <a:endParaRPr lang="zh-CN" altLang="en-US" sz="2135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135" b="1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辽宋夏金</a:t>
                      </a: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135" b="1" dirty="0" smtClean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元朝</a:t>
                      </a:r>
                      <a:endParaRPr lang="zh-CN" altLang="en-US" sz="2135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 marL="121920" marR="121920" marT="60960" marB="6096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8" name="文本框 7"/>
          <p:cNvSpPr txBox="1">
            <a:spLocks noChangeArrowheads="1"/>
          </p:cNvSpPr>
          <p:nvPr/>
        </p:nvSpPr>
        <p:spPr bwMode="auto">
          <a:xfrm>
            <a:off x="62865" y="892175"/>
            <a:ext cx="4268503" cy="52197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方正仿宋简体" panose="02010601030101010101" charset="-122"/>
                <a:ea typeface="方正仿宋简体" panose="02010601030101010101" charset="-122"/>
                <a:sym typeface="等线" panose="02010600030101010101" charset="-122"/>
              </a:rPr>
              <a:t>考点：隋朝的统一与灭亡</a:t>
            </a:r>
            <a:endParaRPr lang="zh-CN" altLang="en-US" sz="2800" b="1" dirty="0">
              <a:solidFill>
                <a:schemeClr val="bg1"/>
              </a:solidFill>
              <a:latin typeface="方正仿宋简体" panose="02010601030101010101" charset="-122"/>
              <a:ea typeface="方正仿宋简体" panose="02010601030101010101" charset="-122"/>
              <a:sym typeface="等线" panose="0201060003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12" grpId="0"/>
      <p:bldP spid="16" grpId="0"/>
      <p:bldP spid="17" grpId="0"/>
      <p:bldP spid="18" grpId="0"/>
      <p:bldP spid="19" grpId="0"/>
      <p:bldP spid="20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9"/>
            </p:custDataLst>
          </p:nvPr>
        </p:nvGraphicFramePr>
        <p:xfrm>
          <a:off x="518160" y="1788160"/>
          <a:ext cx="10795000" cy="4703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130"/>
                <a:gridCol w="4159250"/>
                <a:gridCol w="5087620"/>
              </a:tblGrid>
              <a:tr h="5060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比较</a:t>
                      </a:r>
                      <a:endParaRPr lang="zh-CN" altLang="en-US" sz="2400" b="1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秦朝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隋朝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</a:tr>
              <a:tr h="909955">
                <a:tc>
                  <a:txBody>
                    <a:bodyPr/>
                    <a:lstStyle/>
                    <a:p>
                      <a:pPr algn="ctr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rgbClr val="40404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分裂后又统一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2400" b="1">
                        <a:solidFill>
                          <a:srgbClr val="40404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2400" b="1">
                        <a:solidFill>
                          <a:srgbClr val="40404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77545">
                <a:tc>
                  <a:txBody>
                    <a:bodyPr/>
                    <a:lstStyle/>
                    <a:p>
                      <a:pPr algn="ctr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rgbClr val="40404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制度创新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2400">
                        <a:solidFill>
                          <a:srgbClr val="40404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2400">
                        <a:solidFill>
                          <a:srgbClr val="40404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47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rgbClr val="40404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灭亡原因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400" b="0">
                        <a:solidFill>
                          <a:srgbClr val="40404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FFFFF">
                        <a:alpha val="25000"/>
                      </a:srgbClr>
                    </a:solidFill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rgbClr val="40404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大工程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400" b="0">
                        <a:solidFill>
                          <a:srgbClr val="40404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400" b="0">
                        <a:solidFill>
                          <a:srgbClr val="40404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1315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rgbClr val="40404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为后世提供教训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2400">
                        <a:solidFill>
                          <a:srgbClr val="40404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en-US" sz="2400">
                        <a:solidFill>
                          <a:srgbClr val="40404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106295" y="2590800"/>
            <a:ext cx="4119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结束春秋战国分裂实现统一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26175" y="2590800"/>
            <a:ext cx="5224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结束魏晋南北朝以来的分裂实现统一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55520" y="3322955"/>
            <a:ext cx="4119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中央集权制度、郡县制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12330" y="3322955"/>
            <a:ext cx="3001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科举制、三省六部制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90490" y="3993515"/>
            <a:ext cx="2418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暴政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382645" y="4641215"/>
            <a:ext cx="1073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长城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95615" y="4641215"/>
            <a:ext cx="1486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大运河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255520" y="5396230"/>
            <a:ext cx="36620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西汉吸取秦朝灭亡教训，采取休养生息的政策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497320" y="5396230"/>
            <a:ext cx="44773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唐朝吸取隋朝灭亡的教训，采取以民为本的治国思想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矩形: 圆角 17"/>
          <p:cNvSpPr/>
          <p:nvPr>
            <p:custDataLst>
              <p:tags r:id="rId10"/>
            </p:custDataLst>
          </p:nvPr>
        </p:nvSpPr>
        <p:spPr bwMode="auto">
          <a:xfrm>
            <a:off x="894080" y="742950"/>
            <a:ext cx="2116455" cy="593725"/>
          </a:xfrm>
          <a:prstGeom prst="roundRect">
            <a:avLst>
              <a:gd name="adj" fmla="val 7457"/>
            </a:avLst>
          </a:prstGeom>
          <a:solidFill>
            <a:srgbClr val="FFFFFF"/>
          </a:solidFill>
          <a:ln w="12700" cap="flat">
            <a:solidFill>
              <a:schemeClr val="bg2">
                <a:lumMod val="65000"/>
              </a:schemeClr>
            </a:solidFill>
            <a:prstDash val="solid"/>
            <a:miter lim="800000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6" tIns="45703" rIns="91406" bIns="45703" numCol="1" anchor="t" anchorCtr="0" compatLnSpc="1"/>
          <a:lstStyle/>
          <a:p>
            <a:pPr algn="l"/>
            <a:endParaRPr lang="zh-CN" altLang="en-US"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1021715" y="753110"/>
            <a:ext cx="1861820" cy="5835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</a:rPr>
              <a:t>知识拓展</a:t>
            </a:r>
          </a:p>
        </p:txBody>
      </p:sp>
      <p:cxnSp>
        <p:nvCxnSpPr>
          <p:cNvPr id="36" name="直接连接符 35"/>
          <p:cNvCxnSpPr>
            <a:endCxn id="32" idx="1"/>
          </p:cNvCxnSpPr>
          <p:nvPr/>
        </p:nvCxnSpPr>
        <p:spPr>
          <a:xfrm flipV="1">
            <a:off x="60325" y="1040130"/>
            <a:ext cx="833755" cy="120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812540" y="753110"/>
            <a:ext cx="6624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比较秦朝和隋朝的异同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0" grpId="0"/>
      <p:bldP spid="21" grpId="0"/>
      <p:bldP spid="22" grpId="0"/>
      <p:bldP spid="23" grpId="0"/>
      <p:bldP spid="24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graphicFrame>
        <p:nvGraphicFramePr>
          <p:cNvPr id="2" name="表格 2"/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212849156"/>
              </p:ext>
            </p:extLst>
          </p:nvPr>
        </p:nvGraphicFramePr>
        <p:xfrm>
          <a:off x="270193" y="1268730"/>
          <a:ext cx="11506835" cy="4929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925"/>
                <a:gridCol w="10455910"/>
              </a:tblGrid>
              <a:tr h="45720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大运河</a:t>
                      </a:r>
                    </a:p>
                  </a:txBody>
                  <a:tcPr marL="91433" marR="91433" marT="45727" marB="45727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33" marR="91433" marT="45727" marB="45727">
                    <a:lnL w="12700" cap="flat" cmpd="sng" algn="ctr">
                      <a:solidFill>
                        <a:srgbClr val="009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开凿</a:t>
                      </a:r>
                    </a:p>
                  </a:txBody>
                  <a:tcPr marL="91433" marR="91433" marT="45727" marB="4572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sz="2400" b="0" spc="25" dirty="0">
                        <a:latin typeface="华文楷体" pitchFamily="2" charset="-122"/>
                        <a:ea typeface="华文楷体" pitchFamily="2" charset="-122"/>
                        <a:cs typeface="宋体" panose="02010600030101010101" pitchFamily="2" charset="-122"/>
                      </a:endParaRPr>
                    </a:p>
                  </a:txBody>
                  <a:tcPr marL="91433" marR="91433" marT="45727" marB="45727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目的</a:t>
                      </a:r>
                    </a:p>
                  </a:txBody>
                  <a:tcPr marL="91433" marR="91433" marT="45727" marB="4572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sz="2400" b="0" spc="25" dirty="0">
                        <a:latin typeface="华文楷体" pitchFamily="2" charset="-122"/>
                        <a:ea typeface="华文楷体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91433" marR="91433" marT="45727" marB="45727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zh-CN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 概况</a:t>
                      </a:r>
                    </a:p>
                  </a:txBody>
                  <a:tcPr marL="91433" marR="91433" marT="45727" marB="4572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0" dirty="0"/>
                    </a:p>
                    <a:p>
                      <a:endParaRPr lang="zh-CN" altLang="en-US" sz="1800" b="0" dirty="0"/>
                    </a:p>
                    <a:p>
                      <a:endParaRPr lang="zh-CN" sz="2400" b="0" spc="25" dirty="0">
                        <a:latin typeface="华文楷体" pitchFamily="2" charset="-122"/>
                        <a:ea typeface="华文楷体" pitchFamily="2" charset="-122"/>
                        <a:cs typeface="宋体" panose="02010600030101010101" pitchFamily="2" charset="-122"/>
                      </a:endParaRPr>
                    </a:p>
                  </a:txBody>
                  <a:tcPr marL="91433" marR="91433" marT="45727" marB="45727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4711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特点</a:t>
                      </a:r>
                    </a:p>
                  </a:txBody>
                  <a:tcPr marL="91433" marR="91433" marT="45727" marB="4572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sz="2400" b="0" spc="25" dirty="0">
                        <a:latin typeface="华文楷体" pitchFamily="2" charset="-122"/>
                        <a:ea typeface="华文楷体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91433" marR="91433" marT="45727" marB="45727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526415">
                <a:tc>
                  <a:txBody>
                    <a:bodyPr/>
                    <a:lstStyle/>
                    <a:p>
                      <a:pPr algn="ctr"/>
                      <a:r>
                        <a:rPr lang="zh-CN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地位</a:t>
                      </a:r>
                    </a:p>
                  </a:txBody>
                  <a:tcPr marL="91433" marR="91433" marT="45727" marB="4572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endParaRPr lang="zh-CN" sz="2400" b="0" spc="25" dirty="0">
                        <a:latin typeface="华文楷体" pitchFamily="2" charset="-122"/>
                        <a:ea typeface="华文楷体" pitchFamily="2" charset="-122"/>
                        <a:cs typeface="宋体" panose="02010600030101010101" pitchFamily="2" charset="-122"/>
                      </a:endParaRPr>
                    </a:p>
                  </a:txBody>
                  <a:tcPr marL="91433" marR="91433" marT="45727" marB="45727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923290">
                <a:tc>
                  <a:txBody>
                    <a:bodyPr/>
                    <a:lstStyle/>
                    <a:p>
                      <a:pPr algn="ctr"/>
                      <a:endParaRPr lang="zh-CN" sz="2400" b="1" kern="100" spc="100" dirty="0">
                        <a:latin typeface="华文新魏" panose="02010800040101010101" charset="-122"/>
                        <a:ea typeface="华文新魏" panose="02010800040101010101" charset="-122"/>
                        <a:cs typeface="Times New Roman" panose="02020603050405020304"/>
                      </a:endParaRPr>
                    </a:p>
                    <a:p>
                      <a:pPr algn="ctr"/>
                      <a:r>
                        <a:rPr lang="zh-CN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 意义</a:t>
                      </a:r>
                    </a:p>
                  </a:txBody>
                  <a:tcPr marL="91433" marR="91433" marT="45727" marB="45727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="0" spc="25" dirty="0" smtClean="0">
                        <a:latin typeface="华文楷体" pitchFamily="2" charset="-122"/>
                        <a:ea typeface="华文楷体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="0" spc="25" dirty="0" smtClean="0">
                        <a:latin typeface="华文楷体" pitchFamily="2" charset="-122"/>
                        <a:ea typeface="华文楷体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sz="2400" b="0" spc="25" dirty="0">
                        <a:latin typeface="华文楷体" pitchFamily="2" charset="-122"/>
                        <a:ea typeface="华文楷体" pitchFamily="2" charset="-122"/>
                        <a:cs typeface="宋体" panose="02010600030101010101" pitchFamily="2" charset="-122"/>
                      </a:endParaRPr>
                    </a:p>
                  </a:txBody>
                  <a:tcPr marL="91433" marR="91433" marT="45727" marB="45727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332230" y="2759710"/>
            <a:ext cx="84321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sz="2400" b="1" spc="25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（1）三点：</a:t>
            </a:r>
            <a:r>
              <a:rPr lang="zh-CN" sz="2400" b="1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大运河以</a:t>
            </a:r>
            <a:r>
              <a:rPr lang="zh-CN" sz="2400" b="1" u="sng" spc="25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洛阳</a:t>
            </a:r>
            <a:r>
              <a:rPr lang="zh-CN" sz="2400" b="1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为中心，北抵</a:t>
            </a:r>
            <a:r>
              <a:rPr lang="zh-CN" sz="2400" b="1" u="sng" spc="25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涿郡</a:t>
            </a:r>
            <a:r>
              <a:rPr lang="zh-CN" sz="2400" b="1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，南至</a:t>
            </a:r>
            <a:r>
              <a:rPr lang="zh-CN" sz="2400" b="1" spc="25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余杭</a:t>
            </a:r>
            <a:r>
              <a:rPr lang="zh-CN" sz="2400" b="1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sz="2400" b="1" spc="25" dirty="0">
              <a:latin typeface="华文楷体" pitchFamily="2" charset="-122"/>
              <a:ea typeface="华文楷体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sz="2400" b="1" spc="25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（2）四段：</a:t>
            </a:r>
            <a:r>
              <a:rPr lang="zh-CN" sz="2400" b="1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自北向南分为</a:t>
            </a:r>
            <a:r>
              <a:rPr lang="zh-CN" sz="2400" b="1" u="sng" spc="25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永济渠</a:t>
            </a:r>
            <a:r>
              <a:rPr lang="zh-CN" sz="2400" b="1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sz="2400" b="1" spc="25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通济渠、邗沟和江南河</a:t>
            </a:r>
            <a:r>
              <a:rPr lang="zh-CN" sz="2400" b="1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sz="2400" b="1" spc="25" dirty="0">
              <a:latin typeface="华文楷体" pitchFamily="2" charset="-122"/>
              <a:ea typeface="华文楷体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270511" y="669925"/>
            <a:ext cx="3586470" cy="52197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方正仿宋简体" panose="02010601030101010101" charset="-122"/>
                <a:ea typeface="方正仿宋简体" panose="02010601030101010101" charset="-122"/>
                <a:sym typeface="等线" panose="02010600030101010101" charset="-122"/>
              </a:rPr>
              <a:t>考点：</a:t>
            </a:r>
            <a:r>
              <a:rPr lang="en-US" altLang="zh-CN" sz="2800" b="1" dirty="0" smtClean="0">
                <a:solidFill>
                  <a:schemeClr val="bg1"/>
                </a:solidFill>
                <a:latin typeface="方正仿宋简体" panose="02010601030101010101" charset="-122"/>
                <a:ea typeface="方正仿宋简体" panose="02010601030101010101" charset="-122"/>
                <a:sym typeface="等线" panose="02010600030101010101" charset="-122"/>
              </a:rPr>
              <a:t> </a:t>
            </a:r>
            <a:r>
              <a:rPr lang="zh-CN" altLang="en-US" sz="2800" b="1" dirty="0" smtClean="0">
                <a:solidFill>
                  <a:schemeClr val="bg1"/>
                </a:solidFill>
                <a:latin typeface="方正仿宋简体" panose="02010601030101010101" charset="-122"/>
                <a:ea typeface="方正仿宋简体" panose="02010601030101010101" charset="-122"/>
                <a:sym typeface="等线" panose="02010600030101010101" charset="-122"/>
              </a:rPr>
              <a:t>大运河的开通</a:t>
            </a:r>
            <a:endParaRPr lang="zh-CN" altLang="en-US" sz="2800" b="1" dirty="0">
              <a:solidFill>
                <a:schemeClr val="bg1"/>
              </a:solidFill>
              <a:latin typeface="方正仿宋简体" panose="02010601030101010101" charset="-122"/>
              <a:ea typeface="方正仿宋简体" panose="02010601030101010101" charset="-122"/>
              <a:sym typeface="等线" panose="0201060003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6505" y="558800"/>
            <a:ext cx="2762150" cy="252890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36873" y="1744970"/>
            <a:ext cx="5291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zh-CN" sz="2400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605年起，陆续开凿。（</a:t>
            </a:r>
            <a:r>
              <a:rPr lang="zh-CN" altLang="zh-CN" sz="2400" spc="25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隋炀帝</a:t>
            </a:r>
            <a:r>
              <a:rPr lang="zh-CN" altLang="zh-CN" sz="2400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时期）</a:t>
            </a:r>
            <a:endParaRPr lang="zh-CN" altLang="zh-CN" sz="2400" spc="25" dirty="0">
              <a:latin typeface="华文楷体" pitchFamily="2" charset="-122"/>
              <a:ea typeface="华文楷体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67306" y="2206635"/>
            <a:ext cx="6715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400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为了</a:t>
            </a:r>
            <a:r>
              <a:rPr lang="zh-CN" altLang="zh-CN" sz="2400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加强南北</a:t>
            </a:r>
            <a:r>
              <a:rPr lang="zh-CN" altLang="zh-CN" sz="2400" spc="25" dirty="0" smtClean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交通，</a:t>
            </a:r>
            <a:r>
              <a:rPr lang="zh-CN" altLang="zh-CN" sz="2400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巩固隋王朝对全国的统治。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332230" y="3549367"/>
            <a:ext cx="10435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</a:rPr>
              <a:t>（3）</a:t>
            </a:r>
            <a:r>
              <a:rPr lang="zh-CN" altLang="zh-CN" sz="2400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连接了</a:t>
            </a:r>
            <a:r>
              <a:rPr lang="zh-CN" altLang="zh-CN" sz="2400" spc="25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海河、黄河、淮河、长江和钱塘江</a:t>
            </a:r>
            <a:r>
              <a:rPr lang="zh-CN" altLang="zh-CN" sz="2400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五大水系，全长2 700多千米</a:t>
            </a:r>
            <a:endParaRPr lang="zh-CN" altLang="zh-CN" sz="2400" spc="25" dirty="0">
              <a:latin typeface="华文楷体" pitchFamily="2" charset="-122"/>
              <a:ea typeface="华文楷体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36873" y="4072776"/>
            <a:ext cx="8270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zh-CN" sz="2400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利用天然河道和已有的古运河进行开凿；贯通了南北水系。</a:t>
            </a:r>
          </a:p>
        </p:txBody>
      </p:sp>
      <p:sp>
        <p:nvSpPr>
          <p:cNvPr id="17" name="矩形 16"/>
          <p:cNvSpPr/>
          <p:nvPr/>
        </p:nvSpPr>
        <p:spPr>
          <a:xfrm>
            <a:off x="1536873" y="4565596"/>
            <a:ext cx="3916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zh-CN" sz="2400" spc="25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</a:rPr>
              <a:t>是古代世界上最长的运河</a:t>
            </a:r>
            <a:r>
              <a:rPr lang="zh-CN" altLang="en-US" sz="2400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</a:rPr>
              <a:t>。</a:t>
            </a:r>
            <a:endParaRPr lang="zh-CN" altLang="zh-CN" sz="2400" spc="25" dirty="0">
              <a:latin typeface="华文楷体" pitchFamily="2" charset="-122"/>
              <a:ea typeface="华文楷体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67306" y="5020501"/>
            <a:ext cx="10514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2400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</a:rPr>
              <a:t>①积极：</a:t>
            </a:r>
            <a:r>
              <a:rPr lang="zh-CN" altLang="zh-CN" sz="2400" spc="25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</a:rPr>
              <a:t>加强了南北地区政治、经济和文化交流</a:t>
            </a:r>
            <a:r>
              <a:rPr lang="zh-CN" altLang="zh-CN" sz="2400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</a:rPr>
              <a:t>；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  <a:sym typeface="+mn-ea"/>
              </a:rPr>
              <a:t>有利于</a:t>
            </a:r>
            <a:r>
              <a:rPr lang="en-US" altLang="zh-CN" sz="2400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  <a:sym typeface="+mn-ea"/>
              </a:rPr>
              <a:t>维护国家统一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  <a:sym typeface="+mn-ea"/>
              </a:rPr>
              <a:t>，</a:t>
            </a:r>
            <a:endParaRPr lang="en-US" altLang="zh-CN" sz="2400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Times New Roman" panose="02020603050405020304" charset="0"/>
              <a:sym typeface="Arial" panose="020B0604020202020204"/>
            </a:endParaRPr>
          </a:p>
          <a:p>
            <a:pPr fontAlgn="auto">
              <a:lnSpc>
                <a:spcPct val="100000"/>
              </a:lnSpc>
            </a:pPr>
            <a:r>
              <a:rPr lang="zh-CN" altLang="zh-CN" sz="2400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</a:rPr>
              <a:t>巩固了隋王朝对全国的统治；显示了我国劳动人民的智慧和力量。</a:t>
            </a:r>
          </a:p>
          <a:p>
            <a:pPr fontAlgn="auto">
              <a:lnSpc>
                <a:spcPct val="100000"/>
              </a:lnSpc>
            </a:pPr>
            <a:r>
              <a:rPr lang="zh-CN" altLang="zh-CN" sz="2400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</a:rPr>
              <a:t>②消极：加重了人民的负担，导致阶级矛盾激化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1" grpId="0"/>
      <p:bldP spid="12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graphicFrame>
        <p:nvGraphicFramePr>
          <p:cNvPr id="2" name="表格 2"/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4192246445"/>
              </p:ext>
            </p:extLst>
          </p:nvPr>
        </p:nvGraphicFramePr>
        <p:xfrm>
          <a:off x="363855" y="1678623"/>
          <a:ext cx="11463655" cy="3814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295"/>
                <a:gridCol w="1200150"/>
                <a:gridCol w="9808210"/>
              </a:tblGrid>
              <a:tr h="821690">
                <a:tc rowSpan="5"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发展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演变</a:t>
                      </a:r>
                    </a:p>
                  </a:txBody>
                  <a:tcPr marL="91442" marR="91442" marT="45709" marB="45709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创建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（隋朝）</a:t>
                      </a:r>
                    </a:p>
                  </a:txBody>
                  <a:tcPr marL="91442" marR="91442" marT="45709" marB="45709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sz="2400" b="1" spc="25" dirty="0"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隋文帝即位后，注重考察人才的学识，初步建立起通过考试选拔人才的制度；</a:t>
                      </a:r>
                      <a:r>
                        <a:rPr lang="zh-CN" sz="2400" b="1" spc="25" dirty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隋炀帝</a:t>
                      </a:r>
                      <a:r>
                        <a:rPr lang="zh-CN" sz="2400" b="1" spc="25" dirty="0"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时，</a:t>
                      </a:r>
                      <a:r>
                        <a:rPr lang="zh-CN" sz="2400" b="1" spc="25" dirty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进士科的创立</a:t>
                      </a:r>
                      <a:r>
                        <a:rPr lang="zh-CN" sz="2400" b="1" spc="25" dirty="0"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zh-CN" sz="2400" b="1" spc="25" dirty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标志着科举制的正式确立</a:t>
                      </a:r>
                    </a:p>
                  </a:txBody>
                  <a:tcPr marL="91442" marR="91442" marT="45709" marB="45709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10496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rgbClr val="009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完善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（唐朝）</a:t>
                      </a:r>
                    </a:p>
                  </a:txBody>
                  <a:tcPr marL="91442" marR="91442" marT="45709" marB="45709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sz="2400" b="1" spc="25" dirty="0"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（1）</a:t>
                      </a:r>
                      <a:r>
                        <a:rPr lang="zh-CN" sz="2400" b="1" spc="25" dirty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唐太宗</a:t>
                      </a:r>
                      <a:r>
                        <a:rPr lang="zh-CN" sz="2400" b="1" spc="25" dirty="0"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时：增加科举考试科目，</a:t>
                      </a:r>
                      <a:r>
                        <a:rPr lang="zh-CN" sz="2400" b="1" spc="25" dirty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进士科</a:t>
                      </a:r>
                      <a:r>
                        <a:rPr lang="zh-CN" sz="2400" b="1" spc="25" dirty="0"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逐渐成为</a:t>
                      </a:r>
                      <a:r>
                        <a:rPr lang="zh-CN" sz="2400" b="1" spc="25" dirty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最重要</a:t>
                      </a:r>
                      <a:r>
                        <a:rPr lang="zh-CN" sz="2400" b="1" spc="25" dirty="0"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的科目</a:t>
                      </a:r>
                    </a:p>
                    <a:p>
                      <a:r>
                        <a:rPr lang="zh-CN" sz="2400" b="1" spc="25" dirty="0"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（2）</a:t>
                      </a:r>
                      <a:r>
                        <a:rPr lang="zh-CN" sz="2400" b="1" spc="25" dirty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武则天</a:t>
                      </a:r>
                      <a:r>
                        <a:rPr lang="zh-CN" sz="2400" b="1" spc="25" dirty="0"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时：大力发展科举制，创立</a:t>
                      </a:r>
                      <a:r>
                        <a:rPr lang="zh-CN" sz="2400" b="1" spc="25" dirty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武举和殿试</a:t>
                      </a:r>
                      <a:r>
                        <a:rPr lang="zh-CN" sz="2400" b="1" spc="25" dirty="0"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制度</a:t>
                      </a:r>
                    </a:p>
                    <a:p>
                      <a:r>
                        <a:rPr lang="zh-CN" sz="2400" b="1" spc="25" dirty="0"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altLang="zh-CN" sz="2400" b="1" spc="25" dirty="0"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zh-CN" altLang="en-US" sz="2400" b="1" spc="25" dirty="0"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）</a:t>
                      </a:r>
                      <a:r>
                        <a:rPr lang="zh-CN" sz="2400" b="1" spc="25" dirty="0"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  <a:sym typeface="+mn-ea"/>
                        </a:rPr>
                        <a:t>唐玄宗时，诗赋成为进士科的主要考试内容</a:t>
                      </a:r>
                      <a:endParaRPr lang="zh-CN" altLang="en-US" sz="2400" b="1" spc="25" dirty="0">
                        <a:latin typeface="华文楷体" pitchFamily="2" charset="-122"/>
                        <a:ea typeface="华文楷体" pitchFamily="2" charset="-122"/>
                        <a:cs typeface="宋体" panose="02010600030101010101" pitchFamily="2" charset="-122"/>
                      </a:endParaRPr>
                    </a:p>
                  </a:txBody>
                  <a:tcPr marL="91442" marR="91442" marT="45709" marB="45709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067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rgbClr val="009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宋朝   </a:t>
                      </a:r>
                    </a:p>
                  </a:txBody>
                  <a:tcPr marL="91450" marR="91450" marT="45723" marB="45723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2400" b="1" spc="25" dirty="0"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大幅度增加科举取士名额，提高进士地位</a:t>
                      </a:r>
                    </a:p>
                  </a:txBody>
                  <a:tcPr marL="91450" marR="91450" marT="45723" marB="45723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4730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rgbClr val="009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明清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（僵化）</a:t>
                      </a:r>
                    </a:p>
                  </a:txBody>
                  <a:tcPr marL="91450" marR="91450" marT="45723" marB="45723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2400" b="1" spc="25" dirty="0"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明清时期的科举考试实行</a:t>
                      </a:r>
                      <a:r>
                        <a:rPr lang="zh-CN" sz="2400" b="1" spc="25" dirty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八股取士</a:t>
                      </a:r>
                      <a:r>
                        <a:rPr lang="zh-CN" sz="2400" b="1" spc="25" dirty="0"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</a:rPr>
                        <a:t>，在很大程度上演变为朝廷钳制人们思想的工具。</a:t>
                      </a:r>
                    </a:p>
                  </a:txBody>
                  <a:tcPr marL="91450" marR="91450" marT="45723" marB="45723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4730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rgbClr val="009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废除</a:t>
                      </a:r>
                    </a:p>
                  </a:txBody>
                  <a:tcPr marL="91450" marR="91450" marT="45723" marB="45723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2400" b="1" spc="25" dirty="0">
                          <a:latin typeface="华文楷体" pitchFamily="2" charset="-122"/>
                          <a:ea typeface="华文楷体" pitchFamily="2" charset="-122"/>
                          <a:cs typeface="宋体" panose="02010600030101010101" pitchFamily="2" charset="-122"/>
                          <a:sym typeface="+mn-ea"/>
                        </a:rPr>
                        <a:t>1905年，清政府宣布废除科举制</a:t>
                      </a:r>
                      <a:endParaRPr lang="zh-CN" sz="2400" b="1" spc="25" dirty="0">
                        <a:latin typeface="华文楷体" pitchFamily="2" charset="-122"/>
                        <a:ea typeface="华文楷体" pitchFamily="2" charset="-122"/>
                        <a:cs typeface="宋体" panose="02010600030101010101" pitchFamily="2" charset="-122"/>
                      </a:endParaRPr>
                    </a:p>
                  </a:txBody>
                  <a:tcPr marL="91450" marR="91450" marT="45723" marB="45723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615" name="文本框 99"/>
          <p:cNvSpPr txBox="1"/>
          <p:nvPr/>
        </p:nvSpPr>
        <p:spPr bwMode="auto">
          <a:xfrm>
            <a:off x="408305" y="5626100"/>
            <a:ext cx="11374438" cy="95313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  <a:sym typeface="+mn-ea"/>
              </a:rPr>
              <a:t>认识：科举制的发展历程，体现了古代专制主义中央集权制度的不断强化，也是封建社会逐渐走向衰落的反映。</a:t>
            </a: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270510" y="815340"/>
            <a:ext cx="3912280" cy="52197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方正仿宋简体" panose="02010601030101010101" charset="-122"/>
                <a:ea typeface="方正仿宋简体" panose="02010601030101010101" charset="-122"/>
                <a:sym typeface="等线" panose="02010600030101010101" charset="-122"/>
              </a:rPr>
              <a:t>考点：</a:t>
            </a:r>
            <a:r>
              <a:rPr lang="en-US" altLang="zh-CN" sz="2800" b="1" dirty="0" smtClean="0">
                <a:solidFill>
                  <a:schemeClr val="bg1"/>
                </a:solidFill>
                <a:latin typeface="方正仿宋简体" panose="02010601030101010101" charset="-122"/>
                <a:ea typeface="方正仿宋简体" panose="02010601030101010101" charset="-122"/>
                <a:sym typeface="等线" panose="02010600030101010101" charset="-122"/>
              </a:rPr>
              <a:t> </a:t>
            </a:r>
            <a:r>
              <a:rPr lang="zh-CN" altLang="en-US" sz="2800" b="1" dirty="0" smtClean="0">
                <a:solidFill>
                  <a:schemeClr val="bg1"/>
                </a:solidFill>
                <a:latin typeface="方正仿宋简体" panose="02010601030101010101" charset="-122"/>
                <a:ea typeface="方正仿宋简体" panose="02010601030101010101" charset="-122"/>
                <a:sym typeface="等线" panose="02010600030101010101" charset="-122"/>
              </a:rPr>
              <a:t>科举制度的发展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5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6113893"/>
              </p:ext>
            </p:extLst>
          </p:nvPr>
        </p:nvGraphicFramePr>
        <p:xfrm>
          <a:off x="306366" y="817284"/>
          <a:ext cx="11079128" cy="5743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062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 b="1" dirty="0">
                          <a:solidFill>
                            <a:srgbClr val="40404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背景</a:t>
                      </a:r>
                      <a:endParaRPr lang="zh-CN" altLang="en-US" sz="2400" b="1" dirty="0">
                        <a:solidFill>
                          <a:srgbClr val="848587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>
                        <a:alpha val="1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400">
                        <a:solidFill>
                          <a:srgbClr val="404040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>
                        <a:alpha val="1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313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 b="1">
                          <a:solidFill>
                            <a:srgbClr val="40404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目的</a:t>
                      </a: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1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400" b="1" dirty="0">
                        <a:solidFill>
                          <a:srgbClr val="40404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1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 b="1" dirty="0">
                          <a:solidFill>
                            <a:srgbClr val="40404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创立</a:t>
                      </a: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1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400" b="1" dirty="0">
                        <a:solidFill>
                          <a:srgbClr val="40404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1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 b="1" dirty="0" smtClean="0">
                          <a:solidFill>
                            <a:srgbClr val="40404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完善</a:t>
                      </a:r>
                      <a:endParaRPr lang="zh-CN" altLang="en-US" sz="2400" b="1" dirty="0">
                        <a:solidFill>
                          <a:srgbClr val="40404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1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400" b="1" dirty="0">
                        <a:solidFill>
                          <a:srgbClr val="404040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1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 b="1" dirty="0" smtClean="0">
                          <a:solidFill>
                            <a:srgbClr val="40404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特点</a:t>
                      </a:r>
                      <a:endParaRPr lang="zh-CN" altLang="en-US" sz="2400" b="1" dirty="0">
                        <a:solidFill>
                          <a:srgbClr val="40404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 cap="flat" cmpd="sng" algn="ctr">
                      <a:solidFill>
                        <a:srgbClr val="848587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48587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1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400" b="1" dirty="0">
                        <a:solidFill>
                          <a:srgbClr val="404040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 marL="121920" marR="121920" marT="60960" marB="60960">
                    <a:lnL w="9525" cap="flat" cmpd="sng" algn="ctr">
                      <a:solidFill>
                        <a:srgbClr val="848587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 cap="flat" cmpd="sng" algn="ctr">
                      <a:solidFill>
                        <a:srgbClr val="848587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16000"/>
                      </a:srgbClr>
                    </a:solidFill>
                  </a:tcPr>
                </a:tc>
              </a:tr>
              <a:tr h="750993">
                <a:tc rowSpan="3"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400" b="1">
                        <a:solidFill>
                          <a:srgbClr val="40404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2400" b="1">
                          <a:solidFill>
                            <a:srgbClr val="40404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影响</a:t>
                      </a: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1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400" b="1">
                        <a:solidFill>
                          <a:srgbClr val="404040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1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6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1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400" b="1" dirty="0">
                        <a:solidFill>
                          <a:srgbClr val="404040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1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6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1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400" b="1" dirty="0">
                        <a:solidFill>
                          <a:srgbClr val="404040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1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284828" y="884364"/>
            <a:ext cx="879348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dirty="0" err="1">
                <a:latin typeface="楷体" panose="02010609060101010101" charset="-122"/>
                <a:ea typeface="楷体" panose="02010609060101010101" charset="-122"/>
                <a:sym typeface="+mn-ea"/>
              </a:rPr>
              <a:t>魏晋南北朝时期，官吏的选拔权由上层权贵垄断，选官看重门第，不太注重才能</a:t>
            </a:r>
            <a:r>
              <a:rPr lang="zh-CN" altLang="en-US" sz="2133" dirty="0">
                <a:latin typeface="楷体" panose="02010609060101010101" charset="-122"/>
                <a:ea typeface="楷体" panose="02010609060101010101" charset="-122"/>
                <a:sym typeface="+mn-ea"/>
              </a:rPr>
              <a:t>。（九品中正制）</a:t>
            </a:r>
            <a:endParaRPr lang="zh-CN" altLang="en-US" sz="2133" dirty="0">
              <a:latin typeface="楷体" panose="02010609060101010101" charset="-122"/>
              <a:ea typeface="楷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17173" y="1716138"/>
            <a:ext cx="3199915" cy="584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3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选拔人才，巩固封建统治</a:t>
            </a:r>
            <a:endParaRPr lang="en-US" altLang="zh-CN" sz="2133" dirty="0">
              <a:latin typeface="楷体" panose="02010609060101010101" charset="-122"/>
              <a:ea typeface="楷体" panose="02010609060101010101" charset="-122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94799" y="2332379"/>
            <a:ext cx="5666936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隋文帝</a:t>
            </a:r>
            <a:r>
              <a:rPr lang="en-US" altLang="zh-CN" sz="2133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</a:t>
            </a:r>
            <a:r>
              <a:rPr lang="en-US" altLang="zh-CN" sz="2133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建立起通过</a:t>
            </a:r>
            <a:r>
              <a:rPr lang="en-US" altLang="zh-CN" sz="2133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考试</a:t>
            </a:r>
            <a:r>
              <a:rPr lang="en-US" altLang="zh-CN" sz="2133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选拔人才的制度</a:t>
            </a:r>
            <a:endParaRPr lang="en-US" altLang="zh-CN" sz="2133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2133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隋炀帝</a:t>
            </a:r>
            <a:r>
              <a:rPr lang="en-US" altLang="zh-CN" sz="2133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</a:t>
            </a:r>
            <a:r>
              <a:rPr lang="en-US" altLang="zh-CN" sz="2133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创立</a:t>
            </a:r>
            <a:r>
              <a:rPr lang="en-US" altLang="zh-CN" sz="2133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进士科</a:t>
            </a:r>
            <a:r>
              <a:rPr lang="en-US" altLang="zh-CN" sz="2133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，标志着</a:t>
            </a:r>
            <a:r>
              <a:rPr lang="en-US" altLang="zh-CN" sz="2133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科举制正式确立</a:t>
            </a:r>
            <a:endParaRPr lang="en-US" altLang="zh-CN" sz="2133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17173" y="4149058"/>
            <a:ext cx="6701833" cy="4513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9" tIns="60959" rIns="60959" bIns="60959" numCol="1" spcCol="38100" rtlCol="0" anchor="t" forceAA="0">
            <a:spAutoFit/>
          </a:bodyPr>
          <a:lstStyle/>
          <a:p>
            <a:pPr defTabSz="1219170" latinLnBrk="1" hangingPunct="0"/>
            <a:r>
              <a:rPr lang="en-US" altLang="zh-CN" sz="2133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分科</a:t>
            </a:r>
            <a:r>
              <a:rPr lang="en-US" altLang="zh-CN" sz="2133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考试；以</a:t>
            </a:r>
            <a:r>
              <a:rPr lang="en-US" altLang="zh-CN" sz="2133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才能</a:t>
            </a:r>
            <a:r>
              <a:rPr lang="en-US" altLang="zh-CN" sz="2133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作为选官标准</a:t>
            </a:r>
            <a:r>
              <a:rPr lang="en-US" altLang="zh-CN" sz="2133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；</a:t>
            </a:r>
            <a:r>
              <a:rPr lang="en-US" altLang="zh-CN" sz="2133" dirty="0" err="1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公开</a:t>
            </a:r>
            <a:r>
              <a:rPr lang="en-US" altLang="zh-CN" sz="2133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考试</a:t>
            </a:r>
            <a:r>
              <a:rPr lang="en-US" altLang="zh-CN" sz="2133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；</a:t>
            </a:r>
            <a:r>
              <a:rPr lang="en-US" altLang="zh-CN" sz="2133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平等</a:t>
            </a:r>
            <a:r>
              <a:rPr lang="en-US" altLang="zh-CN" sz="2133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竞争</a:t>
            </a:r>
            <a:endParaRPr lang="en-US" altLang="zh-CN" sz="2133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Arial" panose="020B060402020202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53274" y="4811923"/>
            <a:ext cx="960120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33" dirty="0" err="1"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  <a:sym typeface="+mn-ea"/>
              </a:rPr>
              <a:t>政治</a:t>
            </a:r>
            <a:r>
              <a:rPr lang="zh-CN" altLang="en-US" sz="2133" dirty="0"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  <a:sym typeface="+mn-ea"/>
              </a:rPr>
              <a:t>：</a:t>
            </a:r>
            <a:r>
              <a:rPr lang="en-US" sz="2133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是中国古代</a:t>
            </a:r>
            <a:r>
              <a:rPr lang="en-US" altLang="zh-CN" sz="2133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选官制度的一大变革</a:t>
            </a:r>
            <a:r>
              <a:rPr lang="zh-CN" altLang="en-US" sz="2133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en-US" sz="2133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加强了</a:t>
            </a:r>
            <a:r>
              <a:rPr lang="en-US" altLang="zh-CN" sz="2133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皇帝在选官和用人上的权力</a:t>
            </a:r>
            <a:r>
              <a:rPr lang="en-US" sz="2133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，扩大了</a:t>
            </a:r>
            <a:r>
              <a:rPr lang="en-US" altLang="zh-CN" sz="2133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官吏选拔的范围</a:t>
            </a:r>
            <a:r>
              <a:rPr lang="zh-CN" altLang="en-US" sz="2133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en-US" sz="2133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使</a:t>
            </a:r>
            <a:r>
              <a:rPr lang="en-US" altLang="zh-CN" sz="2133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有才学的人能够由此参政</a:t>
            </a:r>
            <a:r>
              <a:rPr lang="en-US" sz="2133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，促进了</a:t>
            </a:r>
            <a:r>
              <a:rPr lang="en-US" altLang="zh-CN" sz="2133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社会阶层的流动</a:t>
            </a:r>
            <a:endParaRPr lang="en-US" altLang="en-US" sz="2133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7811" y="5578442"/>
            <a:ext cx="347402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33" dirty="0" err="1"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  <a:sym typeface="+mn-ea"/>
              </a:rPr>
              <a:t>教育</a:t>
            </a:r>
            <a:r>
              <a:rPr lang="zh-CN" altLang="en-US" sz="2133" dirty="0"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  <a:sym typeface="+mn-ea"/>
              </a:rPr>
              <a:t>：</a:t>
            </a:r>
            <a:r>
              <a:rPr lang="en-US" sz="2133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推动了</a:t>
            </a:r>
            <a:r>
              <a:rPr lang="en-US" altLang="zh-CN" sz="2133" dirty="0" err="1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教育的发展</a:t>
            </a:r>
            <a:r>
              <a:rPr lang="zh-CN" altLang="en-US" sz="2133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84828" y="6110983"/>
            <a:ext cx="539282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33" dirty="0" err="1"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  <a:sym typeface="+mn-ea"/>
              </a:rPr>
              <a:t>文化</a:t>
            </a:r>
            <a:r>
              <a:rPr lang="zh-CN" altLang="en-US" sz="2133" dirty="0">
                <a:latin typeface="楷体" panose="02010609060101010101" charset="-122"/>
                <a:ea typeface="楷体" panose="02010609060101010101" charset="-122"/>
                <a:cs typeface="Times New Roman" panose="02020603050405020304" charset="0"/>
                <a:sym typeface="+mn-ea"/>
              </a:rPr>
              <a:t>：</a:t>
            </a:r>
            <a:r>
              <a:rPr lang="zh-CN" altLang="en-US" sz="2133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促进了</a:t>
            </a:r>
            <a:r>
              <a:rPr lang="en-US" altLang="zh-CN" sz="2133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文学艺术的发展和唐诗的繁荣</a:t>
            </a:r>
            <a:endParaRPr lang="zh-CN" altLang="en-US" sz="2133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375707" y="240797"/>
            <a:ext cx="3912280" cy="52197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方正仿宋简体" panose="02010601030101010101" charset="-122"/>
                <a:ea typeface="方正仿宋简体" panose="02010601030101010101" charset="-122"/>
                <a:sym typeface="等线" panose="02010600030101010101" charset="-122"/>
              </a:rPr>
              <a:t>考点：</a:t>
            </a:r>
            <a:r>
              <a:rPr lang="en-US" altLang="zh-CN" sz="2800" b="1" dirty="0" smtClean="0">
                <a:solidFill>
                  <a:schemeClr val="bg1"/>
                </a:solidFill>
                <a:latin typeface="方正仿宋简体" panose="02010601030101010101" charset="-122"/>
                <a:ea typeface="方正仿宋简体" panose="02010601030101010101" charset="-122"/>
                <a:sym typeface="等线" panose="02010600030101010101" charset="-122"/>
              </a:rPr>
              <a:t> </a:t>
            </a:r>
            <a:r>
              <a:rPr lang="zh-CN" altLang="en-US" sz="2800" b="1" dirty="0" smtClean="0">
                <a:solidFill>
                  <a:schemeClr val="bg1"/>
                </a:solidFill>
                <a:latin typeface="方正仿宋简体" panose="02010601030101010101" charset="-122"/>
                <a:ea typeface="方正仿宋简体" panose="02010601030101010101" charset="-122"/>
                <a:sym typeface="等线" panose="02010600030101010101" charset="-122"/>
              </a:rPr>
              <a:t>科举制度的发展</a:t>
            </a:r>
          </a:p>
        </p:txBody>
      </p:sp>
      <p:sp>
        <p:nvSpPr>
          <p:cNvPr id="2" name="矩形 1"/>
          <p:cNvSpPr/>
          <p:nvPr/>
        </p:nvSpPr>
        <p:spPr>
          <a:xfrm>
            <a:off x="1239986" y="3112703"/>
            <a:ext cx="84057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</a:rPr>
              <a:t>（1）</a:t>
            </a:r>
            <a:r>
              <a:rPr lang="zh-CN" altLang="zh-CN" b="1" spc="25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</a:rPr>
              <a:t>唐太宗</a:t>
            </a:r>
            <a:r>
              <a:rPr lang="zh-CN" altLang="zh-CN" b="1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</a:rPr>
              <a:t>时：</a:t>
            </a:r>
            <a:r>
              <a:rPr lang="zh-CN" altLang="zh-CN" b="1" spc="25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</a:rPr>
              <a:t>增加科举考试科目，进士科逐渐成为最重要的科目</a:t>
            </a:r>
          </a:p>
          <a:p>
            <a:r>
              <a:rPr lang="zh-CN" altLang="zh-CN" b="1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</a:rPr>
              <a:t>（2）</a:t>
            </a:r>
            <a:r>
              <a:rPr lang="zh-CN" altLang="zh-CN" b="1" spc="25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</a:rPr>
              <a:t>武则天</a:t>
            </a:r>
            <a:r>
              <a:rPr lang="zh-CN" altLang="zh-CN" b="1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</a:rPr>
              <a:t>时：大力发展科举制，</a:t>
            </a:r>
            <a:r>
              <a:rPr lang="zh-CN" altLang="zh-CN" b="1" spc="25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</a:rPr>
              <a:t>创立武举和殿试制度</a:t>
            </a:r>
          </a:p>
          <a:p>
            <a:r>
              <a:rPr lang="zh-CN" altLang="zh-CN" b="1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</a:rPr>
              <a:t>（</a:t>
            </a:r>
            <a:r>
              <a:rPr lang="en-US" altLang="zh-CN" b="1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</a:rPr>
              <a:t>3</a:t>
            </a:r>
            <a:r>
              <a:rPr lang="zh-CN" altLang="en-US" b="1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</a:rPr>
              <a:t>）</a:t>
            </a:r>
            <a:r>
              <a:rPr lang="zh-CN" altLang="zh-CN" b="1" spc="25" dirty="0">
                <a:latin typeface="华文楷体" pitchFamily="2" charset="-122"/>
                <a:ea typeface="华文楷体" pitchFamily="2" charset="-122"/>
                <a:cs typeface="宋体" panose="02010600030101010101" pitchFamily="2" charset="-122"/>
                <a:sym typeface="+mn-ea"/>
              </a:rPr>
              <a:t>唐玄宗时，诗赋成为进士科的主要考试内容</a:t>
            </a:r>
            <a:endParaRPr lang="zh-CN" altLang="en-US" b="1" spc="25" dirty="0">
              <a:latin typeface="华文楷体" pitchFamily="2" charset="-122"/>
              <a:ea typeface="华文楷体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25891" y="180207"/>
            <a:ext cx="73914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金榜题名、名落孙山、连中三元、一举成名</a:t>
            </a:r>
          </a:p>
        </p:txBody>
      </p:sp>
    </p:spTree>
    <p:extLst>
      <p:ext uri="{BB962C8B-B14F-4D97-AF65-F5344CB8AC3E}">
        <p14:creationId xmlns:p14="http://schemas.microsoft.com/office/powerpoint/2010/main" val="228194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bldLvl="0" animBg="1"/>
      <p:bldP spid="14" grpId="0"/>
      <p:bldP spid="15" grpId="0"/>
      <p:bldP spid="16" grpId="0"/>
      <p:bldP spid="2" grpId="0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6685" y="4575175"/>
            <a:ext cx="81210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sym typeface="+mn-ea"/>
              </a:rPr>
              <a:t>隋唐科举制·····自产生之日起就确立了由政府出面招生，不论贵族和平民皆可参加公开考试·····举凡政治，经济，军事，文化等各种与国计民生相关的大事，皆可为考试内容·····一切以程文（文章）定去留，为草野寒酸之士开辟了登仕之途·····</a:t>
            </a:r>
            <a:endParaRPr lang="zh-CN" altLang="en-US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425" y="2644775"/>
            <a:ext cx="81699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sym typeface="+mn-ea"/>
              </a:rPr>
              <a:t>（唐太宗）尝私幸端门，见新进士缀行而出喜曰：“天下英雄入吾彀中矣（原指箭射出去所能达到的范围，后用以比喻牢笼，圈套）。”·····正所谓</a:t>
            </a:r>
            <a:r>
              <a:rPr 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sym typeface="+mn-ea"/>
              </a:rPr>
              <a:t>“太宗皇帝真长策，赚得英雄尽白头”。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8291513" y="0"/>
            <a:ext cx="0" cy="6858000"/>
          </a:xfrm>
          <a:prstGeom prst="line">
            <a:avLst/>
          </a:prstGeom>
          <a:ln>
            <a:solidFill>
              <a:srgbClr val="BC82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/>
          <p:nvPr/>
        </p:nvCxnSpPr>
        <p:spPr>
          <a:xfrm flipV="1">
            <a:off x="5822950" y="1607185"/>
            <a:ext cx="2767330" cy="211455"/>
          </a:xfrm>
          <a:prstGeom prst="bentConnector3">
            <a:avLst>
              <a:gd name="adj1" fmla="val 50023"/>
            </a:avLst>
          </a:prstGeom>
          <a:noFill/>
          <a:ln w="28575" cap="flat" cmpd="sng">
            <a:solidFill>
              <a:srgbClr val="C00000"/>
            </a:solidFill>
            <a:prstDash val="sysDash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肘形连接符 21"/>
          <p:cNvCxnSpPr/>
          <p:nvPr/>
        </p:nvCxnSpPr>
        <p:spPr>
          <a:xfrm flipV="1">
            <a:off x="4228465" y="5848985"/>
            <a:ext cx="4215765" cy="387350"/>
          </a:xfrm>
          <a:prstGeom prst="bentConnector3">
            <a:avLst>
              <a:gd name="adj1" fmla="val 88748"/>
            </a:avLst>
          </a:prstGeom>
          <a:noFill/>
          <a:ln w="28575" cap="flat" cmpd="sng">
            <a:solidFill>
              <a:srgbClr val="C00000"/>
            </a:solidFill>
            <a:prstDash val="sysDash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文本框 99"/>
          <p:cNvSpPr txBox="1"/>
          <p:nvPr/>
        </p:nvSpPr>
        <p:spPr>
          <a:xfrm>
            <a:off x="1080769" y="1187767"/>
            <a:ext cx="5412899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“春风得意马蹄疾，一日看尽长安花”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2750" y="1870710"/>
            <a:ext cx="72904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/>
            <a:r>
              <a:rPr lang="en-US" sz="1400" b="1" dirty="0">
                <a:latin typeface="楷体" panose="02010609060101010101" charset="-122"/>
                <a:ea typeface="宋体" panose="02010600030101010101" pitchFamily="2" charset="-122"/>
              </a:rPr>
              <a:t> </a:t>
            </a:r>
            <a:r>
              <a:rPr 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万般皆下品,惟有读书高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......</a:t>
            </a:r>
            <a:r>
              <a:rPr 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朝为田舍郎,暮登天子堂。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20150" y="1419860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buClrTx/>
              <a:buSzTx/>
              <a:buNone/>
            </a:pP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科举制</a:t>
            </a:r>
            <a:endParaRPr lang="zh-CN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cxnSp>
        <p:nvCxnSpPr>
          <p:cNvPr id="11" name="肘形连接符 10"/>
          <p:cNvCxnSpPr/>
          <p:nvPr/>
        </p:nvCxnSpPr>
        <p:spPr>
          <a:xfrm flipV="1">
            <a:off x="4678045" y="3027680"/>
            <a:ext cx="4480560" cy="822325"/>
          </a:xfrm>
          <a:prstGeom prst="bentConnector3">
            <a:avLst>
              <a:gd name="adj1" fmla="val 81703"/>
            </a:avLst>
          </a:prstGeom>
          <a:noFill/>
          <a:ln w="28575" cap="flat" cmpd="sng">
            <a:solidFill>
              <a:srgbClr val="C00000"/>
            </a:solidFill>
            <a:prstDash val="sysDash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本框 11"/>
          <p:cNvSpPr txBox="1"/>
          <p:nvPr/>
        </p:nvSpPr>
        <p:spPr>
          <a:xfrm>
            <a:off x="8493760" y="2835275"/>
            <a:ext cx="28949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eaLnBrk="1" fontAlgn="auto" latinLnBrk="0" hangingPunct="1">
              <a:lnSpc>
                <a:spcPct val="100000"/>
              </a:lnSpc>
              <a:buNone/>
            </a:pP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科举制</a:t>
            </a:r>
          </a:p>
          <a:p>
            <a:pPr indent="0" algn="l" eaLnBrk="1" fontAlgn="auto" latinLnBrk="0" hangingPunct="1">
              <a:lnSpc>
                <a:spcPct val="100000"/>
              </a:lnSpc>
              <a:buNone/>
            </a:pP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直接目的-选拔人才</a:t>
            </a:r>
          </a:p>
          <a:p>
            <a:pPr indent="0" algn="l" eaLnBrk="1" fontAlgn="auto" latinLnBrk="0" hangingPunct="1">
              <a:lnSpc>
                <a:spcPct val="100000"/>
              </a:lnSpc>
              <a:buNone/>
            </a:pP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根本目的-巩固封建统治</a:t>
            </a:r>
            <a:endParaRPr lang="zh-CN" altLang="en-US" sz="2000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569960" y="4396105"/>
            <a:ext cx="25901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按考试成绩选拔人才</a:t>
            </a:r>
          </a:p>
          <a:p>
            <a:pPr algn="ctr" fontAlgn="auto"/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体现</a:t>
            </a:r>
            <a:r>
              <a:rPr lang="en-US" altLang="zh-CN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公平公正</a:t>
            </a: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的原则</a:t>
            </a:r>
            <a:endParaRPr lang="zh-CN" altLang="en-US" sz="2000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444230" y="5227955"/>
            <a:ext cx="37471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是中国古代</a:t>
            </a:r>
            <a:r>
              <a:rPr lang="en-US" altLang="zh-CN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选官制度的一大变革</a:t>
            </a: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加强了</a:t>
            </a:r>
            <a:r>
              <a:rPr lang="en-US" altLang="zh-CN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皇帝在选官和用人上的权力</a:t>
            </a: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，扩大了</a:t>
            </a:r>
            <a:r>
              <a:rPr lang="en-US" altLang="zh-CN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官吏选拔的范围</a:t>
            </a: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使</a:t>
            </a:r>
            <a:r>
              <a:rPr lang="en-US" altLang="zh-CN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有才学的人能够由此参政</a:t>
            </a: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，促进了</a:t>
            </a:r>
            <a:r>
              <a:rPr lang="en-US" altLang="zh-CN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社会阶层的流动</a:t>
            </a:r>
            <a:endParaRPr lang="en-US" altLang="zh-CN" sz="2000" b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cxnSp>
        <p:nvCxnSpPr>
          <p:cNvPr id="16" name="肘形连接符 15"/>
          <p:cNvCxnSpPr/>
          <p:nvPr/>
        </p:nvCxnSpPr>
        <p:spPr>
          <a:xfrm flipV="1">
            <a:off x="1424305" y="4660265"/>
            <a:ext cx="7145655" cy="647065"/>
          </a:xfrm>
          <a:prstGeom prst="bentConnector3">
            <a:avLst>
              <a:gd name="adj1" fmla="val 95565"/>
            </a:avLst>
          </a:prstGeom>
          <a:noFill/>
          <a:ln w="28575" cap="flat" cmpd="sng">
            <a:solidFill>
              <a:srgbClr val="C00000"/>
            </a:solidFill>
            <a:prstDash val="sysDash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横卷形 16"/>
          <p:cNvSpPr/>
          <p:nvPr/>
        </p:nvSpPr>
        <p:spPr>
          <a:xfrm>
            <a:off x="98425" y="565150"/>
            <a:ext cx="2125345" cy="740410"/>
          </a:xfrm>
          <a:prstGeom prst="horizontalScrol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33045" y="643890"/>
            <a:ext cx="1990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史料分析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44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-108264" y="3521314"/>
            <a:ext cx="12198032" cy="1527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40302" y="3260744"/>
            <a:ext cx="0" cy="240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785480" y="3260744"/>
            <a:ext cx="0" cy="240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579963" y="3260744"/>
            <a:ext cx="0" cy="240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053818" y="3260744"/>
            <a:ext cx="0" cy="240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-60011" y="3674942"/>
            <a:ext cx="1142004" cy="443230"/>
          </a:xfrm>
          <a:prstGeom prst="rect">
            <a:avLst/>
          </a:prstGeom>
          <a:noFill/>
        </p:spPr>
        <p:txBody>
          <a:bodyPr wrap="square" lIns="121880" tIns="60940" rIns="121880" bIns="60940" rtlCol="0">
            <a:spAutoFit/>
          </a:bodyPr>
          <a:lstStyle/>
          <a:p>
            <a:pPr algn="ctr"/>
            <a:r>
              <a:rPr lang="zh-CN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隋文帝</a:t>
            </a:r>
            <a:endParaRPr lang="zh-CN" altLang="en-US"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3382932" y="3260744"/>
            <a:ext cx="0" cy="240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1201356" y="3674942"/>
            <a:ext cx="1117455" cy="443230"/>
          </a:xfrm>
          <a:prstGeom prst="rect">
            <a:avLst/>
          </a:prstGeom>
          <a:noFill/>
        </p:spPr>
        <p:txBody>
          <a:bodyPr wrap="square" lIns="121880" tIns="60940" rIns="121880" bIns="60940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隋炀帝</a:t>
            </a:r>
            <a:endParaRPr lang="zh-CN" altLang="en-US" sz="21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2775105" y="3674942"/>
            <a:ext cx="1215655" cy="443230"/>
          </a:xfrm>
          <a:prstGeom prst="rect">
            <a:avLst/>
          </a:prstGeom>
          <a:noFill/>
        </p:spPr>
        <p:txBody>
          <a:bodyPr wrap="square" lIns="121880" tIns="60940" rIns="121880" bIns="60940" rtlCol="0">
            <a:spAutoFit/>
          </a:bodyPr>
          <a:lstStyle/>
          <a:p>
            <a:pPr algn="ctr"/>
            <a:r>
              <a:rPr lang="zh-CN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唐太宗</a:t>
            </a:r>
            <a:endParaRPr lang="zh-CN" altLang="en-US"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006844" y="3674942"/>
            <a:ext cx="1112375" cy="443230"/>
          </a:xfrm>
          <a:prstGeom prst="rect">
            <a:avLst/>
          </a:prstGeom>
          <a:noFill/>
        </p:spPr>
        <p:txBody>
          <a:bodyPr wrap="square" lIns="121880" tIns="60940" rIns="121880" bIns="60940" rtlCol="0">
            <a:spAutoFit/>
          </a:bodyPr>
          <a:lstStyle/>
          <a:p>
            <a:pPr algn="ctr"/>
            <a:r>
              <a:rPr lang="zh-CN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武则天</a:t>
            </a:r>
            <a:endParaRPr lang="zh-CN" altLang="en-US"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5440064" y="3674942"/>
            <a:ext cx="1191952" cy="443230"/>
          </a:xfrm>
          <a:prstGeom prst="rect">
            <a:avLst/>
          </a:prstGeom>
          <a:noFill/>
        </p:spPr>
        <p:txBody>
          <a:bodyPr wrap="square" lIns="121880" tIns="60940" rIns="121880" bIns="60940" rtlCol="0">
            <a:spAutoFit/>
          </a:bodyPr>
          <a:lstStyle/>
          <a:p>
            <a:pPr algn="ctr"/>
            <a:r>
              <a:rPr lang="zh-CN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唐玄宗</a:t>
            </a:r>
            <a:endParaRPr lang="zh-CN" altLang="en-US"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7956878" y="3674942"/>
            <a:ext cx="1023487" cy="443230"/>
          </a:xfrm>
          <a:prstGeom prst="rect">
            <a:avLst/>
          </a:prstGeom>
          <a:noFill/>
        </p:spPr>
        <p:txBody>
          <a:bodyPr wrap="square" lIns="121880" tIns="60940" rIns="121880" bIns="60940" rtlCol="0">
            <a:spAutoFit/>
          </a:bodyPr>
          <a:lstStyle/>
          <a:p>
            <a:pPr algn="ctr">
              <a:buClrTx/>
              <a:buSzTx/>
              <a:buNone/>
            </a:pPr>
            <a:r>
              <a:rPr lang="zh-CN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宋朝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9316447" y="3674943"/>
            <a:ext cx="1916604" cy="443230"/>
          </a:xfrm>
          <a:prstGeom prst="rect">
            <a:avLst/>
          </a:prstGeom>
          <a:noFill/>
        </p:spPr>
        <p:txBody>
          <a:bodyPr wrap="square" lIns="121880" tIns="60940" rIns="121880" bIns="60940" rtlCol="0">
            <a:spAutoFit/>
          </a:bodyPr>
          <a:lstStyle/>
          <a:p>
            <a:pPr algn="ctr">
              <a:buClrTx/>
              <a:buSzTx/>
              <a:buNone/>
            </a:pPr>
            <a:r>
              <a:rPr lang="zh-CN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明清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8336980" y="3262442"/>
            <a:ext cx="0" cy="240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210410" y="3292149"/>
            <a:ext cx="0" cy="240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/>
        </p:nvSpPr>
        <p:spPr>
          <a:xfrm>
            <a:off x="12791" y="2474792"/>
            <a:ext cx="812694" cy="766445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square" lIns="121880" tIns="60940" rIns="121880" bIns="60940" rtlCol="0">
            <a:spAutoFit/>
          </a:bodyPr>
          <a:lstStyle/>
          <a:p>
            <a:pPr algn="ctr"/>
            <a:r>
              <a:rPr lang="zh-CN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分科考试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902521" y="2145471"/>
            <a:ext cx="1416289" cy="109256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lIns="121880" tIns="60940" rIns="121880" bIns="60940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1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进士科</a:t>
            </a:r>
          </a:p>
          <a:p>
            <a:pPr algn="ctr">
              <a:buClrTx/>
              <a:buSzTx/>
              <a:buFontTx/>
            </a:pPr>
            <a:r>
              <a:rPr lang="zh-CN" altLang="en-US" sz="21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科举制正式诞生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2296802" y="2059983"/>
            <a:ext cx="1866005" cy="141573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lIns="121880" tIns="60940" rIns="121880" bIns="60940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增加科举</a:t>
            </a:r>
            <a:r>
              <a:rPr lang="zh-CN" altLang="en-US" sz="2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考试科目，</a:t>
            </a:r>
            <a:r>
              <a:rPr lang="zh-CN" altLang="en-US" sz="21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进士科</a:t>
            </a:r>
            <a:r>
              <a:rPr lang="zh-CN" altLang="en-US" sz="2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逐渐成为最重要的科目，</a:t>
            </a:r>
            <a:endParaRPr lang="zh-CN" altLang="en-US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4149066" y="2381974"/>
            <a:ext cx="837244" cy="769401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lIns="121880" tIns="60940" rIns="121880" bIns="60940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1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设立殿试</a:t>
            </a:r>
            <a:endParaRPr lang="zh-CN" altLang="en-US" sz="21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7013813" y="2474792"/>
            <a:ext cx="2591309" cy="76644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lIns="121880" tIns="60940" rIns="121880" bIns="60940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增加科举取士名额，提高进士地位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63349" y="2482431"/>
            <a:ext cx="1875969" cy="766445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square" lIns="121880" tIns="60940" rIns="121880" bIns="60940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诗赋成为主要考试内容</a:t>
            </a:r>
            <a:endParaRPr lang="zh-CN" altLang="en-US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54966" y="2484129"/>
            <a:ext cx="837244" cy="76644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lIns="121880" tIns="60940" rIns="121880" bIns="60940" rtlCol="0">
            <a:spAutoFit/>
          </a:bodyPr>
          <a:lstStyle/>
          <a:p>
            <a:pPr algn="ctr">
              <a:buClrTx/>
              <a:buSzTx/>
              <a:buNone/>
            </a:pPr>
            <a:r>
              <a:rPr lang="zh-CN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八股取士</a:t>
            </a:r>
            <a:endParaRPr lang="zh-CN" altLang="en-US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795186" y="3674940"/>
            <a:ext cx="1049020" cy="443230"/>
          </a:xfrm>
          <a:prstGeom prst="rect">
            <a:avLst/>
          </a:prstGeom>
          <a:noFill/>
        </p:spPr>
        <p:txBody>
          <a:bodyPr wrap="none" lIns="121880" tIns="60940" rIns="121880" bIns="60940" rtlCol="0">
            <a:spAutoFit/>
          </a:bodyPr>
          <a:lstStyle/>
          <a:p>
            <a:pPr algn="ctr">
              <a:buClrTx/>
              <a:buSzTx/>
              <a:buNone/>
            </a:pPr>
            <a:r>
              <a:rPr lang="en-US" altLang="zh-CN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1905</a:t>
            </a:r>
            <a:r>
              <a:rPr lang="zh-CN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endParaRPr lang="zh-CN" altLang="en-US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1320246" y="3303183"/>
            <a:ext cx="0" cy="240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0786916" y="2523172"/>
            <a:ext cx="1065814" cy="76644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lIns="121880" tIns="60940" rIns="121880" bIns="60940" rtlCol="0">
            <a:spAutoFit/>
          </a:bodyPr>
          <a:lstStyle/>
          <a:p>
            <a:pPr algn="ctr">
              <a:buClrTx/>
              <a:buSzTx/>
              <a:buNone/>
            </a:pPr>
            <a:r>
              <a:rPr lang="zh-CN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科举制废除</a:t>
            </a:r>
            <a:endParaRPr lang="zh-CN" altLang="en-US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10" name="组合 1"/>
          <p:cNvGrpSpPr/>
          <p:nvPr/>
        </p:nvGrpSpPr>
        <p:grpSpPr>
          <a:xfrm>
            <a:off x="270143" y="4125635"/>
            <a:ext cx="1522956" cy="785954"/>
            <a:chOff x="444" y="4260"/>
            <a:chExt cx="1799" cy="926"/>
          </a:xfrm>
        </p:grpSpPr>
        <p:sp>
          <p:nvSpPr>
            <p:cNvPr id="27" name="左大括号 26"/>
            <p:cNvSpPr/>
            <p:nvPr/>
          </p:nvSpPr>
          <p:spPr>
            <a:xfrm rot="16200000">
              <a:off x="1250" y="3654"/>
              <a:ext cx="262" cy="1473"/>
            </a:xfrm>
            <a:prstGeom prst="leftBrace">
              <a:avLst/>
            </a:prstGeom>
            <a:noFill/>
            <a:ln w="28575" cap="flat" cmpd="sng">
              <a:solidFill>
                <a:srgbClr val="0070C0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91439" tIns="45719" rIns="91439" bIns="45719" numCol="1" spcCol="38100" rtlCol="0" anchor="t" forceAA="0">
              <a:noAutofit/>
            </a:bodyPr>
            <a:lstStyle/>
            <a:p>
              <a:pPr defTabSz="1218565" latinLnBrk="1" hangingPunct="0"/>
              <a:endParaRPr lang="zh-CN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44" y="4698"/>
              <a:ext cx="1799" cy="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+mn-ea"/>
                </a:rPr>
                <a:t>隋朝：创立</a:t>
              </a:r>
              <a:endParaRPr lang="zh-CN" altLang="en-US" sz="2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11" name="组合 4"/>
          <p:cNvGrpSpPr/>
          <p:nvPr/>
        </p:nvGrpSpPr>
        <p:grpSpPr>
          <a:xfrm>
            <a:off x="3006217" y="4185896"/>
            <a:ext cx="3148343" cy="725692"/>
            <a:chOff x="3676" y="4331"/>
            <a:chExt cx="3719" cy="855"/>
          </a:xfrm>
        </p:grpSpPr>
        <p:sp>
          <p:nvSpPr>
            <p:cNvPr id="28" name="左大括号 27"/>
            <p:cNvSpPr/>
            <p:nvPr/>
          </p:nvSpPr>
          <p:spPr>
            <a:xfrm rot="16200000">
              <a:off x="5475" y="2531"/>
              <a:ext cx="120" cy="3719"/>
            </a:xfrm>
            <a:prstGeom prst="leftBrace">
              <a:avLst/>
            </a:prstGeom>
            <a:noFill/>
            <a:ln w="28575" cap="flat" cmpd="sng">
              <a:solidFill>
                <a:srgbClr val="0070C0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91439" tIns="45719" rIns="91439" bIns="45719" numCol="1" spcCol="38100" rtlCol="0" anchor="t" forceAA="0">
              <a:noAutofit/>
            </a:bodyPr>
            <a:lstStyle/>
            <a:p>
              <a:pPr defTabSz="1218565" latinLnBrk="1" hangingPunct="0"/>
              <a:endParaRPr lang="zh-CN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566" y="4698"/>
              <a:ext cx="1799" cy="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+mn-ea"/>
                </a:rPr>
                <a:t>唐朝：完善</a:t>
              </a:r>
              <a:endParaRPr lang="zh-CN" altLang="en-US" sz="2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505667" y="4185896"/>
            <a:ext cx="1522956" cy="725692"/>
            <a:chOff x="8991" y="4331"/>
            <a:chExt cx="1799" cy="855"/>
          </a:xfrm>
        </p:grpSpPr>
        <p:sp>
          <p:nvSpPr>
            <p:cNvPr id="29" name="左大括号 28"/>
            <p:cNvSpPr/>
            <p:nvPr/>
          </p:nvSpPr>
          <p:spPr>
            <a:xfrm rot="16200000">
              <a:off x="9865" y="3725"/>
              <a:ext cx="262" cy="1473"/>
            </a:xfrm>
            <a:prstGeom prst="leftBrace">
              <a:avLst/>
            </a:prstGeom>
            <a:noFill/>
            <a:ln w="28575" cap="flat" cmpd="sng">
              <a:solidFill>
                <a:srgbClr val="0070C0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91439" tIns="45719" rIns="91439" bIns="45719" numCol="1" spcCol="38100" rtlCol="0" anchor="t" forceAA="0">
              <a:noAutofit/>
            </a:bodyPr>
            <a:lstStyle/>
            <a:p>
              <a:pPr defTabSz="1218565" latinLnBrk="1" hangingPunct="0"/>
              <a:endParaRPr lang="zh-CN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991" y="4698"/>
              <a:ext cx="1799" cy="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+mn-ea"/>
                </a:rPr>
                <a:t>宋朝：发展</a:t>
              </a:r>
              <a:endParaRPr lang="zh-CN" altLang="en-US" sz="2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767663" y="4185897"/>
            <a:ext cx="2058826" cy="1180629"/>
            <a:chOff x="11663" y="4331"/>
            <a:chExt cx="2432" cy="1391"/>
          </a:xfrm>
        </p:grpSpPr>
        <p:sp>
          <p:nvSpPr>
            <p:cNvPr id="30" name="左大括号 29"/>
            <p:cNvSpPr/>
            <p:nvPr/>
          </p:nvSpPr>
          <p:spPr>
            <a:xfrm rot="16200000">
              <a:off x="12730" y="3367"/>
              <a:ext cx="262" cy="2190"/>
            </a:xfrm>
            <a:prstGeom prst="leftBrace">
              <a:avLst/>
            </a:prstGeom>
            <a:noFill/>
            <a:ln w="28575" cap="flat" cmpd="sng">
              <a:solidFill>
                <a:srgbClr val="0070C0"/>
              </a:solidFill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91439" tIns="45719" rIns="91439" bIns="45719" numCol="1" spcCol="38100" rtlCol="0" anchor="t" forceAA="0">
              <a:noAutofit/>
            </a:bodyPr>
            <a:lstStyle/>
            <a:p>
              <a:pPr defTabSz="1218565" latinLnBrk="1" hangingPunct="0"/>
              <a:endParaRPr lang="zh-CN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1663" y="4853"/>
              <a:ext cx="2432" cy="8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+mn-ea"/>
                </a:rPr>
                <a:t>明清</a:t>
              </a:r>
            </a:p>
            <a:p>
              <a:pPr algn="ctr"/>
              <a:r>
                <a:rPr lang="zh-CN" altLang="en-US" sz="2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+mn-ea"/>
                </a:rPr>
                <a:t>僵化、直至废除</a:t>
              </a:r>
              <a:endParaRPr lang="zh-CN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黑体" panose="02010609060101010101" charset="-122"/>
                <a:sym typeface="+mn-ea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 flipH="1">
            <a:off x="9670307" y="1166001"/>
            <a:ext cx="20317" cy="5155383"/>
          </a:xfrm>
          <a:prstGeom prst="line">
            <a:avLst/>
          </a:prstGeom>
          <a:noFill/>
          <a:ln w="31750" cap="flat">
            <a:solidFill>
              <a:srgbClr val="FFC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文本框 37"/>
          <p:cNvSpPr txBox="1"/>
          <p:nvPr/>
        </p:nvSpPr>
        <p:spPr>
          <a:xfrm>
            <a:off x="7392224" y="5829100"/>
            <a:ext cx="2118360" cy="443230"/>
          </a:xfrm>
          <a:prstGeom prst="rect">
            <a:avLst/>
          </a:prstGeom>
          <a:solidFill>
            <a:srgbClr val="FFC000"/>
          </a:solidFill>
        </p:spPr>
        <p:txBody>
          <a:bodyPr wrap="none" lIns="121880" tIns="60940" rIns="121880" bIns="60940" rtlCol="0">
            <a:spAutoFit/>
          </a:bodyPr>
          <a:lstStyle/>
          <a:p>
            <a:pPr algn="l"/>
            <a:r>
              <a:rPr lang="zh-CN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以积极影响为主</a:t>
            </a:r>
            <a:endParaRPr lang="zh-CN" altLang="en-US"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854858" y="5829100"/>
            <a:ext cx="2118360" cy="443230"/>
          </a:xfrm>
          <a:prstGeom prst="rect">
            <a:avLst/>
          </a:prstGeom>
          <a:solidFill>
            <a:srgbClr val="FFC000"/>
          </a:solidFill>
        </p:spPr>
        <p:txBody>
          <a:bodyPr wrap="none" lIns="121880" tIns="60940" rIns="121880" bIns="60940" rtlCol="0">
            <a:spAutoFit/>
          </a:bodyPr>
          <a:lstStyle/>
          <a:p>
            <a:pPr algn="l"/>
            <a:r>
              <a:rPr lang="zh-CN" alt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以消极影响为主</a:t>
            </a:r>
            <a:endParaRPr lang="zh-CN" altLang="en-US"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774900" y="795633"/>
            <a:ext cx="430339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  <a:latin typeface="方正仿宋简体" panose="02010601030101010101" charset="-122"/>
                <a:ea typeface="方正仿宋简体" panose="02010601030101010101" charset="-122"/>
                <a:sym typeface="等线" panose="02010600030101010101" charset="-122"/>
              </a:rPr>
              <a:t>科举取士制度的演变</a:t>
            </a:r>
            <a:endParaRPr lang="zh-CN" altLang="en-US" sz="3600" dirty="0"/>
          </a:p>
        </p:txBody>
      </p:sp>
      <p:sp>
        <p:nvSpPr>
          <p:cNvPr id="19" name="TextBox 15"/>
          <p:cNvSpPr txBox="1"/>
          <p:nvPr/>
        </p:nvSpPr>
        <p:spPr>
          <a:xfrm>
            <a:off x="488231" y="818377"/>
            <a:ext cx="2192356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知识拓展</a:t>
            </a:r>
            <a:endParaRPr lang="zh-CN" altLang="en-US" sz="36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ldLvl="0" animBg="1"/>
      <p:bldP spid="104" grpId="0" bldLvl="0" animBg="1"/>
      <p:bldP spid="105" grpId="0" bldLvl="0" animBg="1"/>
      <p:bldP spid="106" grpId="0" bldLvl="0" animBg="1"/>
      <p:bldP spid="107" grpId="0" bldLvl="0" animBg="1"/>
      <p:bldP spid="8" grpId="0" bldLvl="0" animBg="1"/>
      <p:bldP spid="17" grpId="0" bldLvl="0" animBg="1"/>
      <p:bldP spid="25" grpId="0" bldLvl="0" animBg="1"/>
      <p:bldP spid="38" grpId="0" bldLvl="0" animBg="1"/>
      <p:bldP spid="3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89170" cy="6858000"/>
          </a:xfrm>
          <a:prstGeom prst="rect">
            <a:avLst/>
          </a:prstGeom>
        </p:spPr>
      </p:pic>
      <p:sp>
        <p:nvSpPr>
          <p:cNvPr id="10" name="流程图: 可选过程 9"/>
          <p:cNvSpPr/>
          <p:nvPr/>
        </p:nvSpPr>
        <p:spPr>
          <a:xfrm>
            <a:off x="1703705" y="4009390"/>
            <a:ext cx="1549400" cy="375285"/>
          </a:xfrm>
          <a:prstGeom prst="flowChartAlternateProcess">
            <a:avLst/>
          </a:prstGeom>
          <a:noFill/>
          <a:ln w="5715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2245" y="5307965"/>
            <a:ext cx="4508500" cy="626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台湾自古以来是中国的领土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56810" y="4723190"/>
            <a:ext cx="3641385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材料叹息暴政亡国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976035" y="1304261"/>
            <a:ext cx="6478773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原因：隋炀帝好大喜功，不恤民力，纵情享乐。奢侈无度，致使民不聊生，社会矛盾激化，最后在农民起义中被部下在江都杀死。</a:t>
            </a:r>
            <a:endParaRPr lang="en-US" altLang="zh-CN" sz="32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956810" y="3799900"/>
            <a:ext cx="6983002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隋朝速亡的原因：隋炀帝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的残暴统治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960712" y="502718"/>
            <a:ext cx="343319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b="1" dirty="0" smtClean="0">
                <a:latin typeface="字酷堂清楷 简" panose="02000500000000000000" pitchFamily="2" charset="-122"/>
                <a:ea typeface="字酷堂清楷 简" panose="02000500000000000000" pitchFamily="2" charset="-122"/>
              </a:rPr>
              <a:t>课后活动</a:t>
            </a:r>
            <a:r>
              <a:rPr lang="en-US" altLang="zh-CN" sz="3200" b="1" dirty="0" smtClean="0">
                <a:latin typeface="字酷堂清楷 简" panose="02000500000000000000" pitchFamily="2" charset="-122"/>
                <a:ea typeface="字酷堂清楷 简" panose="02000500000000000000" pitchFamily="2" charset="-122"/>
              </a:rPr>
              <a:t>2</a:t>
            </a:r>
            <a:r>
              <a:rPr lang="zh-CN" altLang="en-US" sz="3200" b="1" dirty="0" smtClean="0">
                <a:latin typeface="字酷堂清楷 简" panose="02000500000000000000" pitchFamily="2" charset="-122"/>
                <a:ea typeface="字酷堂清楷 简" panose="02000500000000000000" pitchFamily="2" charset="-122"/>
              </a:rPr>
              <a:t>：</a:t>
            </a:r>
            <a:endParaRPr lang="zh-CN" altLang="en-US" sz="3200" dirty="0" smtClean="0">
              <a:latin typeface="字酷堂清楷 简" panose="02000500000000000000" pitchFamily="2" charset="-122"/>
              <a:ea typeface="字酷堂清楷 简" panose="020005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59487" y="5646480"/>
            <a:ext cx="5167745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隋朝的特征：繁荣而短暂</a:t>
            </a:r>
          </a:p>
        </p:txBody>
      </p:sp>
    </p:spTree>
    <p:extLst>
      <p:ext uri="{BB962C8B-B14F-4D97-AF65-F5344CB8AC3E}">
        <p14:creationId xmlns:p14="http://schemas.microsoft.com/office/powerpoint/2010/main" val="142084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9" grpId="0" animBg="1"/>
      <p:bldP spid="21" grpId="0" animBg="1"/>
      <p:bldP spid="23" grpId="0" animBg="1"/>
      <p:bldP spid="24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551815" y="821055"/>
            <a:ext cx="11363960" cy="3488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lang="zh-CN" altLang="en-US" sz="2800" b="1" kern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sz="2400" b="1" kern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（2021·河南信阳市）</a:t>
            </a:r>
            <a:r>
              <a:rPr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下面中国古代历史年表图(部分)中，关于①所代表朝代说法正确的是</a:t>
            </a:r>
            <a:r>
              <a:rPr lang="zh-CN"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lang="zh-CN" altLang="en-US"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sz="2400" b="1" kern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A．结束了自西汉以来政权分立局面	</a:t>
            </a: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B．隋文帝时开凿贯通南北的大运河</a:t>
            </a: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C．隋炀帝下令由中央统一铸五铢钱	</a:t>
            </a: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D．为唐朝的繁荣盛世局面奠定基础</a:t>
            </a:r>
          </a:p>
        </p:txBody>
      </p:sp>
      <p:sp>
        <p:nvSpPr>
          <p:cNvPr id="3" name="TextBox 5"/>
          <p:cNvSpPr txBox="1"/>
          <p:nvPr/>
        </p:nvSpPr>
        <p:spPr>
          <a:xfrm>
            <a:off x="283527" y="4218305"/>
            <a:ext cx="11087735" cy="2787650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000" b="1" kern="0" dirty="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【</a:t>
            </a:r>
            <a:r>
              <a:rPr sz="2000" b="1" kern="0" dirty="0" err="1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答案】D</a:t>
            </a:r>
            <a:endParaRPr sz="2000" b="1" kern="0" dirty="0" smtClean="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000" b="1" kern="0" dirty="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【详解】581年隋文帝建立隋朝，定都长安；589年灭陈统一全国，由于隋炀帝实行暴政导致隋朝迅速灭亡（618年）。依据①的时间（589-618）可知是隋朝。隋朝时期大运河的开凿、经济的发展以及隋朝的暴政为唐朝统治者吸取经验教训，都为唐朝的繁荣盛世局面奠定基础。故D符合题意；隋朝结束的是魏晋南北朝长期分裂的局面，排除A；大运河是隋炀帝时期开凿，排除B；下令由中央统一铸五铢钱的是汉武帝，排除C。故选D。</a:t>
            </a:r>
          </a:p>
        </p:txBody>
      </p:sp>
      <p:pic>
        <p:nvPicPr>
          <p:cNvPr id="7" name="图片 -2147482617" descr="figur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7395" y="1736725"/>
            <a:ext cx="5308600" cy="19513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401320" y="1246505"/>
            <a:ext cx="11363960" cy="2233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eaLnBrk="0" latinLnBrk="1" hangingPunct="0">
              <a:lnSpc>
                <a:spcPct val="150000"/>
              </a:lnSpc>
              <a:spcBef>
                <a:spcPts val="140"/>
              </a:spcBef>
              <a:buClrTx/>
              <a:buSzTx/>
              <a:buNone/>
            </a:pPr>
            <a:r>
              <a:rPr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2．</a:t>
            </a:r>
            <a:r>
              <a:rPr sz="2400" b="1" kern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（2021·</a:t>
            </a:r>
            <a:r>
              <a:rPr lang="zh-CN" sz="2400" b="1" kern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山东济南</a:t>
            </a:r>
            <a:r>
              <a:rPr sz="2400" b="1" kern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市）</a:t>
            </a:r>
            <a:r>
              <a:rPr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“非凡的国家考试制度，中国推行了近两千年之久。他们通过考试品评人才的优劣，为政府机构配备文官。”斯塔夫里阿诺斯赞扬的考试制度是（   ）</a:t>
            </a:r>
          </a:p>
          <a:p>
            <a:pPr algn="l" eaLnBrk="0" latinLnBrk="1" hangingPunct="0">
              <a:lnSpc>
                <a:spcPct val="150000"/>
              </a:lnSpc>
              <a:spcBef>
                <a:spcPts val="140"/>
              </a:spcBef>
              <a:buClrTx/>
              <a:buSzTx/>
              <a:buNone/>
            </a:pPr>
            <a:r>
              <a:rPr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A．禅让制    B．科举制    C．九品中正制    D．行省制</a:t>
            </a:r>
          </a:p>
        </p:txBody>
      </p:sp>
      <p:sp>
        <p:nvSpPr>
          <p:cNvPr id="3" name="TextBox 5"/>
          <p:cNvSpPr txBox="1"/>
          <p:nvPr/>
        </p:nvSpPr>
        <p:spPr>
          <a:xfrm>
            <a:off x="401320" y="3803015"/>
            <a:ext cx="11087735" cy="1864360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000" b="1" kern="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【答案】B</a:t>
            </a: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000" b="1" kern="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【详解】根据所学可知：“通过考试为政府机构配备文官”，这是科举制，故B符合题意。禅让制是原始社会的军事民主制，九品中正制是南北朝时期的选官制度，行省制是元朝创立的地方行政机构，故ACD均不符合题意。故选B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封面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581314"/>
            <a:ext cx="2547620" cy="3046730"/>
          </a:xfrm>
          <a:prstGeom prst="rect">
            <a:avLst/>
          </a:prstGeom>
        </p:spPr>
      </p:pic>
      <p:pic>
        <p:nvPicPr>
          <p:cNvPr id="3" name="图片 2" descr="目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095" y="0"/>
            <a:ext cx="4685665" cy="6858000"/>
          </a:xfrm>
          <a:prstGeom prst="rect">
            <a:avLst/>
          </a:prstGeom>
        </p:spPr>
      </p:pic>
      <p:pic>
        <p:nvPicPr>
          <p:cNvPr id="4" name="图片 3" descr="目录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760" y="0"/>
            <a:ext cx="5289550" cy="6858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4097337" y="1832148"/>
            <a:ext cx="988378" cy="105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328408" y="581314"/>
            <a:ext cx="3391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隋唐时期的时代特征：繁荣与开放</a:t>
            </a:r>
          </a:p>
        </p:txBody>
      </p:sp>
    </p:spTree>
    <p:extLst>
      <p:ext uri="{BB962C8B-B14F-4D97-AF65-F5344CB8AC3E}">
        <p14:creationId xmlns:p14="http://schemas.microsoft.com/office/powerpoint/2010/main" val="264482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67070" y="2034363"/>
            <a:ext cx="90022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</a:t>
            </a:r>
            <a:r>
              <a:rPr lang="zh-CN" altLang="en-US" sz="3200" b="1" dirty="0" smtClean="0"/>
              <a:t>、</a:t>
            </a:r>
            <a:r>
              <a:rPr lang="zh-CN" altLang="zh-CN" sz="3200" b="1" dirty="0" smtClean="0"/>
              <a:t>《</a:t>
            </a:r>
            <a:r>
              <a:rPr lang="zh-CN" altLang="zh-CN" sz="3200" b="1" dirty="0"/>
              <a:t>旧唐书</a:t>
            </a:r>
            <a:r>
              <a:rPr lang="en-US" altLang="zh-CN" sz="3200" b="1" dirty="0"/>
              <a:t>·</a:t>
            </a:r>
            <a:r>
              <a:rPr lang="zh-CN" altLang="zh-CN" sz="3200" b="1" dirty="0"/>
              <a:t>李密传》记载：</a:t>
            </a:r>
            <a:r>
              <a:rPr lang="en-US" altLang="zh-CN" sz="3200" b="1" dirty="0"/>
              <a:t>“</a:t>
            </a:r>
            <a:r>
              <a:rPr lang="zh-CN" altLang="zh-CN" sz="3200" b="1" dirty="0"/>
              <a:t>父母不保其赤子，夫妻相弃于匡床，万户则城郭空虚，千里则烟火幽八灭。</a:t>
            </a:r>
            <a:r>
              <a:rPr lang="en-US" altLang="zh-CN" sz="3200" b="1" dirty="0"/>
              <a:t>”</a:t>
            </a:r>
            <a:r>
              <a:rPr lang="zh-CN" altLang="zh-CN" sz="3200" b="1" dirty="0"/>
              <a:t>材料反映的社会状况出现在</a:t>
            </a:r>
          </a:p>
          <a:p>
            <a:endParaRPr lang="en-US" altLang="zh-CN" sz="3200" b="1" dirty="0" smtClean="0"/>
          </a:p>
          <a:p>
            <a:r>
              <a:rPr lang="en-US" altLang="zh-CN" sz="3200" b="1" dirty="0" smtClean="0"/>
              <a:t>A</a:t>
            </a:r>
            <a:r>
              <a:rPr lang="en-US" altLang="zh-CN" sz="3200" b="1" dirty="0"/>
              <a:t>.</a:t>
            </a:r>
            <a:r>
              <a:rPr lang="zh-CN" altLang="zh-CN" sz="3200" b="1" dirty="0"/>
              <a:t>秦朝</a:t>
            </a:r>
            <a:r>
              <a:rPr lang="en-US" altLang="zh-CN" sz="3200" b="1" dirty="0"/>
              <a:t>     B.</a:t>
            </a:r>
            <a:r>
              <a:rPr lang="zh-CN" altLang="zh-CN" sz="3200" b="1" dirty="0"/>
              <a:t>隋朝</a:t>
            </a:r>
            <a:r>
              <a:rPr lang="en-US" altLang="zh-CN" sz="3200" b="1" dirty="0"/>
              <a:t>     C.</a:t>
            </a:r>
            <a:r>
              <a:rPr lang="zh-CN" altLang="zh-CN" sz="3200" b="1" dirty="0"/>
              <a:t>唐朝</a:t>
            </a:r>
            <a:r>
              <a:rPr lang="en-US" altLang="zh-CN" sz="3200" b="1" dirty="0"/>
              <a:t>      D.</a:t>
            </a:r>
            <a:r>
              <a:rPr lang="zh-CN" altLang="zh-CN" sz="3200" b="1" dirty="0"/>
              <a:t>清朝</a:t>
            </a:r>
          </a:p>
        </p:txBody>
      </p:sp>
      <p:sp>
        <p:nvSpPr>
          <p:cNvPr id="3" name="矩形 2"/>
          <p:cNvSpPr/>
          <p:nvPr/>
        </p:nvSpPr>
        <p:spPr>
          <a:xfrm>
            <a:off x="7855530" y="2937095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 smtClean="0">
                <a:solidFill>
                  <a:srgbClr val="FF0000"/>
                </a:solidFill>
                <a:ea typeface="仿宋_GB2312" pitchFamily="49" charset="-122"/>
                <a:sym typeface="+mn-ea"/>
              </a:rPr>
              <a:t>B</a:t>
            </a:r>
            <a:endParaRPr lang="zh-CN" alt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04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3256" y="1750827"/>
            <a:ext cx="86549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4</a:t>
            </a:r>
            <a:r>
              <a:rPr lang="zh-CN" altLang="en-US" sz="3200" b="1" dirty="0" smtClean="0"/>
              <a:t>、</a:t>
            </a:r>
            <a:r>
              <a:rPr lang="zh-CN" altLang="zh-CN" sz="3200" b="1" dirty="0" smtClean="0"/>
              <a:t>唐朝</a:t>
            </a:r>
            <a:r>
              <a:rPr lang="zh-CN" altLang="zh-CN" sz="3200" b="1" dirty="0"/>
              <a:t>诗人罗隐在《炀帝陵》中写道：</a:t>
            </a:r>
            <a:r>
              <a:rPr lang="en-US" altLang="zh-CN" sz="3200" b="1" dirty="0"/>
              <a:t>“</a:t>
            </a:r>
            <a:r>
              <a:rPr lang="zh-CN" altLang="zh-CN" sz="3200" b="1" dirty="0"/>
              <a:t>君王忍把平陈业，只换雷塘数亩田。</a:t>
            </a:r>
            <a:r>
              <a:rPr lang="en-US" altLang="zh-CN" sz="3200" b="1" dirty="0"/>
              <a:t>”</a:t>
            </a:r>
            <a:r>
              <a:rPr lang="zh-CN" altLang="zh-CN" sz="3200" b="1" dirty="0"/>
              <a:t>主要表达了</a:t>
            </a:r>
          </a:p>
          <a:p>
            <a:endParaRPr lang="en-US" altLang="zh-CN" sz="3200" b="1" dirty="0" smtClean="0"/>
          </a:p>
          <a:p>
            <a:r>
              <a:rPr lang="en-US" altLang="zh-CN" sz="3200" b="1" dirty="0" smtClean="0"/>
              <a:t>A</a:t>
            </a:r>
            <a:r>
              <a:rPr lang="en-US" altLang="zh-CN" sz="3200" b="1" dirty="0"/>
              <a:t>.</a:t>
            </a:r>
            <a:r>
              <a:rPr lang="zh-CN" altLang="zh-CN" sz="3200" b="1" dirty="0"/>
              <a:t>主张发展农业的想法</a:t>
            </a:r>
            <a:r>
              <a:rPr lang="en-US" altLang="zh-CN" sz="3200" b="1" dirty="0"/>
              <a:t>			</a:t>
            </a:r>
          </a:p>
          <a:p>
            <a:r>
              <a:rPr lang="en-US" altLang="zh-CN" sz="3200" b="1" dirty="0" smtClean="0"/>
              <a:t>B</a:t>
            </a:r>
            <a:r>
              <a:rPr lang="en-US" altLang="zh-CN" sz="3200" b="1" dirty="0"/>
              <a:t>.</a:t>
            </a:r>
            <a:r>
              <a:rPr lang="zh-CN" altLang="zh-CN" sz="3200" b="1" dirty="0"/>
              <a:t>赞美开元盛世的繁荣</a:t>
            </a:r>
          </a:p>
          <a:p>
            <a:r>
              <a:rPr lang="en-US" altLang="zh-CN" sz="3200" b="1" dirty="0"/>
              <a:t>C.</a:t>
            </a:r>
            <a:r>
              <a:rPr lang="zh-CN" altLang="zh-CN" sz="3200" b="1" dirty="0"/>
              <a:t>探讨陈朝灭亡的原因</a:t>
            </a:r>
            <a:r>
              <a:rPr lang="en-US" altLang="zh-CN" sz="3200" b="1" dirty="0"/>
              <a:t>			</a:t>
            </a:r>
          </a:p>
          <a:p>
            <a:r>
              <a:rPr lang="en-US" altLang="zh-CN" sz="3200" b="1" dirty="0" smtClean="0"/>
              <a:t>D</a:t>
            </a:r>
            <a:r>
              <a:rPr lang="en-US" altLang="zh-CN" sz="3200" b="1" dirty="0"/>
              <a:t>.</a:t>
            </a:r>
            <a:r>
              <a:rPr lang="zh-CN" altLang="zh-CN" sz="3200" b="1" dirty="0"/>
              <a:t>叹息暴政亡国的下场</a:t>
            </a:r>
          </a:p>
        </p:txBody>
      </p:sp>
      <p:sp>
        <p:nvSpPr>
          <p:cNvPr id="3" name="矩形 2"/>
          <p:cNvSpPr/>
          <p:nvPr/>
        </p:nvSpPr>
        <p:spPr>
          <a:xfrm>
            <a:off x="9350107" y="2117793"/>
            <a:ext cx="73609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solidFill>
                  <a:srgbClr val="FF0000"/>
                </a:solidFill>
                <a:ea typeface="仿宋_GB2312" pitchFamily="49" charset="-122"/>
                <a:sym typeface="+mn-ea"/>
              </a:rPr>
              <a:t>D</a:t>
            </a:r>
            <a:endParaRPr lang="zh-CN" alt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590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32" y="1987845"/>
            <a:ext cx="10046439" cy="14996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9032" y="1906772"/>
            <a:ext cx="53871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>
                <a:latin typeface="字酷堂清楷 简" panose="02000500000000000000" pitchFamily="2" charset="-122"/>
                <a:ea typeface="字酷堂清楷 简" panose="02000500000000000000" pitchFamily="2" charset="-122"/>
              </a:rPr>
              <a:t>5</a:t>
            </a:r>
            <a:endParaRPr lang="zh-CN" altLang="en-US" sz="3200" dirty="0" smtClean="0">
              <a:latin typeface="字酷堂清楷 简" panose="02000500000000000000" pitchFamily="2" charset="-122"/>
              <a:ea typeface="字酷堂清楷 简" panose="02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34201" y="1906772"/>
            <a:ext cx="6623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solidFill>
                  <a:srgbClr val="FF0000"/>
                </a:solidFill>
                <a:ea typeface="仿宋_GB2312" pitchFamily="49" charset="-122"/>
                <a:sym typeface="+mn-ea"/>
              </a:rPr>
              <a:t>C</a:t>
            </a:r>
            <a:endParaRPr lang="zh-CN" alt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1048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257175" y="227965"/>
            <a:ext cx="11718290" cy="6402070"/>
          </a:xfrm>
          <a:prstGeom prst="roundRect">
            <a:avLst>
              <a:gd name="adj" fmla="val 20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u="none" dirty="0" smtClean="0">
                <a:solidFill>
                  <a:prstClr val="white"/>
                </a:solidFill>
              </a:rPr>
              <a:t>新课标</a:t>
            </a:r>
            <a:endParaRPr lang="zh-CN" altLang="en-US" u="none" dirty="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4" r="1650" b="-4019"/>
          <a:stretch>
            <a:fillRect/>
          </a:stretch>
        </p:blipFill>
        <p:spPr>
          <a:xfrm flipV="1">
            <a:off x="5" y="5544457"/>
            <a:ext cx="1778874" cy="1313543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prstClr val="white"/>
                </a:solidFill>
              </a:rPr>
              <a:t>2023/3/31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prstClr val="white"/>
                </a:solidFill>
              </a:rPr>
              <a:t>23</a:t>
            </a:fld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" t="1999" r="5084" b="40880"/>
          <a:stretch>
            <a:fillRect/>
          </a:stretch>
        </p:blipFill>
        <p:spPr>
          <a:xfrm flipV="1">
            <a:off x="10406833" y="141605"/>
            <a:ext cx="1698172" cy="1244602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2453401" y="2238341"/>
            <a:ext cx="880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/>
              </a:rPr>
              <a:t>从“贞观之治”到“开元盛世”</a:t>
            </a: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573926" y="2060200"/>
            <a:ext cx="613410" cy="115824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第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二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课</a:t>
            </a:r>
          </a:p>
        </p:txBody>
      </p:sp>
      <p:pic>
        <p:nvPicPr>
          <p:cNvPr id="31" name="图片 3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09443" y="3019693"/>
            <a:ext cx="849151" cy="849151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rcRect r="19788"/>
          <a:stretch>
            <a:fillRect/>
          </a:stretch>
        </p:blipFill>
        <p:spPr>
          <a:xfrm>
            <a:off x="9704070" y="3476625"/>
            <a:ext cx="2487930" cy="33813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3834300"/>
            <a:ext cx="3758689" cy="30083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258719" y="4348698"/>
            <a:ext cx="955208" cy="24878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467663" y="4133120"/>
            <a:ext cx="1291026" cy="2703411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2453401" y="1029360"/>
            <a:ext cx="7378943" cy="523220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 smtClean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颜楷简" panose="02010600030101010101" charset="-122"/>
                <a:ea typeface="汉仪颜楷简" panose="02010600030101010101" charset="-122"/>
                <a:cs typeface="Arial" panose="020B0604020202020204"/>
              </a:rPr>
              <a:t>第一单元  隋唐时期：繁荣与开放的时代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汉仪颜楷简" panose="02010600030101010101" charset="-122"/>
              <a:ea typeface="汉仪颜楷简" panose="02010600030101010101" charset="-122"/>
              <a:cs typeface="Arial" panose="020B060402020202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70837" y="3414199"/>
            <a:ext cx="6816698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新课标：通过了解“贞观之治”与“开元盛世”，知道唐朝兴盛的原因。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8467"/>
            <a:ext cx="6140723" cy="887482"/>
            <a:chOff x="383" y="540"/>
            <a:chExt cx="10065" cy="1393"/>
          </a:xfrm>
        </p:grpSpPr>
        <p:pic>
          <p:nvPicPr>
            <p:cNvPr id="5" name="组合 1"/>
            <p:cNvPicPr>
              <a:picLocks noGrp="1"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V="1">
              <a:off x="383" y="1716"/>
              <a:ext cx="10065" cy="217"/>
            </a:xfrm>
            <a:prstGeom prst="rect">
              <a:avLst/>
            </a:prstGeom>
            <a:solidFill>
              <a:schemeClr val="bg1">
                <a:lumMod val="75000"/>
                <a:alpha val="21000"/>
              </a:schemeClr>
            </a:solidFill>
            <a:ln w="28575" cmpd="sng">
              <a:noFill/>
              <a:prstDash val="solid"/>
            </a:ln>
          </p:spPr>
        </p:pic>
        <p:sp>
          <p:nvSpPr>
            <p:cNvPr id="42" name="椭圆 41"/>
            <p:cNvSpPr/>
            <p:nvPr/>
          </p:nvSpPr>
          <p:spPr>
            <a:xfrm>
              <a:off x="383" y="540"/>
              <a:ext cx="1242" cy="1218"/>
            </a:xfrm>
            <a:prstGeom prst="ellipse">
              <a:avLst/>
            </a:prstGeom>
            <a:solidFill>
              <a:schemeClr val="bg1">
                <a:lumMod val="75000"/>
                <a:alpha val="6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2400" noProof="1"/>
            </a:p>
          </p:txBody>
        </p:sp>
      </p:grp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82974" y="955887"/>
          <a:ext cx="11799993" cy="561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793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32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18040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50427">
                <a:tc rowSpan="3"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100" b="1">
                          <a:solidFill>
                            <a:srgbClr val="7D5CB8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宋体" panose="02010600030101010101" pitchFamily="2" charset="-122"/>
                        </a:rPr>
                        <a:t>唐朝建立</a:t>
                      </a:r>
                    </a:p>
                  </a:txBody>
                  <a:tcPr marT="0" marB="0">
                    <a:lnL>
                      <a:noFill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19050">
                      <a:solidFill>
                        <a:srgbClr val="7D5CB8"/>
                      </a:solidFill>
                      <a:prstDash val="solid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100" b="1">
                          <a:solidFill>
                            <a:srgbClr val="7D5CB8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宋体" panose="02010600030101010101" pitchFamily="2" charset="-122"/>
                        </a:rPr>
                        <a:t>时间</a:t>
                      </a: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19050">
                      <a:solidFill>
                        <a:srgbClr val="7D5CB8"/>
                      </a:solidFill>
                      <a:prstDash val="solid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9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1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>
                      <a:noFill/>
                    </a:lnR>
                    <a:lnT w="19050">
                      <a:solidFill>
                        <a:srgbClr val="7D5CB8"/>
                      </a:solidFill>
                      <a:prstDash val="solid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9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>
                      <a:solidFill>
                        <a:srgbClr val="7D5CB8"/>
                      </a:solidFill>
                      <a:prstDash val="solid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61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100" b="1">
                          <a:solidFill>
                            <a:srgbClr val="7D5CB8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宋体" panose="02010600030101010101" pitchFamily="2" charset="-122"/>
                          <a:sym typeface="+mn-ea"/>
                        </a:rPr>
                        <a:t>人物</a:t>
                      </a: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6350" cap="flat" cmpd="sng" algn="ctr">
                      <a:solidFill>
                        <a:srgbClr val="7D5CB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9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1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>
                      <a:noFill/>
                    </a:lnR>
                    <a:lnT w="6350" cap="flat" cmpd="sng" algn="ctr">
                      <a:solidFill>
                        <a:srgbClr val="7D5CB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9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>
                      <a:solidFill>
                        <a:srgbClr val="7D5CB8"/>
                      </a:solidFill>
                      <a:prstDash val="solid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01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>
                      <a:noFill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100" b="1">
                          <a:solidFill>
                            <a:srgbClr val="7D5CB8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宋体" panose="02010600030101010101" pitchFamily="2" charset="-122"/>
                          <a:sym typeface="+mn-ea"/>
                        </a:rPr>
                        <a:t>都城</a:t>
                      </a: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19050">
                      <a:solidFill>
                        <a:srgbClr val="7D5CB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9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1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宋体" panose="02010600030101010101" pitchFamily="2" charset="-122"/>
                      </a:endParaRP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19050">
                      <a:solidFill>
                        <a:srgbClr val="7D5CB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9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19050">
                      <a:solidFill>
                        <a:srgbClr val="7D5CB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8940">
                <a:tc rowSpan="6"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100" b="1">
                        <a:solidFill>
                          <a:srgbClr val="7D5CB8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marL="0" indent="0" algn="l">
                        <a:buNone/>
                      </a:pPr>
                      <a:endParaRPr lang="zh-CN" altLang="en-US" sz="2100" b="1">
                        <a:solidFill>
                          <a:srgbClr val="7D5CB8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marL="0" indent="0" algn="l">
                        <a:buNone/>
                      </a:pPr>
                      <a:endParaRPr lang="zh-CN" altLang="en-US" sz="2100" b="1">
                        <a:solidFill>
                          <a:srgbClr val="7D5CB8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marL="0" indent="0" algn="l">
                        <a:buNone/>
                      </a:pPr>
                      <a:endParaRPr lang="zh-CN" altLang="en-US" sz="2100" b="1">
                        <a:solidFill>
                          <a:srgbClr val="7D5CB8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2100" b="1">
                          <a:solidFill>
                            <a:srgbClr val="7D5CB8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唐太宗</a:t>
                      </a:r>
                    </a:p>
                    <a:p>
                      <a:pPr marL="0" indent="0" algn="l">
                        <a:buNone/>
                      </a:pPr>
                      <a:endParaRPr lang="zh-CN" altLang="en-US" sz="2100" b="1">
                        <a:solidFill>
                          <a:srgbClr val="7D5CB8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T="0" marB="0">
                    <a:lnL>
                      <a:noFill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19050">
                      <a:solidFill>
                        <a:srgbClr val="7D5CB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100" b="1">
                          <a:solidFill>
                            <a:srgbClr val="7D5CB8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简介</a:t>
                      </a: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19050" cap="flat" cmpd="sng" algn="ctr">
                      <a:solidFill>
                        <a:srgbClr val="7D5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9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1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>
                      <a:noFill/>
                    </a:lnR>
                    <a:lnT w="19050" cap="flat" cmpd="sng" algn="ctr">
                      <a:solidFill>
                        <a:srgbClr val="7D5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9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74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>
                      <a:noFill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100" b="1">
                          <a:solidFill>
                            <a:srgbClr val="7D5CB8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治国思想</a:t>
                      </a: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9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1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9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1785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>
                      <a:noFill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100" b="1">
                        <a:solidFill>
                          <a:srgbClr val="7D5CB8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 marL="0" indent="0" algn="l">
                        <a:buNone/>
                      </a:pPr>
                      <a:endParaRPr lang="zh-CN" altLang="en-US" sz="2100" b="1">
                        <a:solidFill>
                          <a:srgbClr val="7D5CB8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 marL="0" indent="0" algn="l">
                        <a:buNone/>
                      </a:pPr>
                      <a:endParaRPr lang="zh-CN" altLang="en-US" sz="2100" b="1">
                        <a:solidFill>
                          <a:srgbClr val="7D5CB8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 marL="0" indent="0" algn="l">
                        <a:buNone/>
                      </a:pPr>
                      <a:endParaRPr lang="zh-CN" altLang="en-US" sz="2100" b="1">
                        <a:solidFill>
                          <a:srgbClr val="7D5CB8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 marL="0" indent="0" algn="l">
                        <a:buNone/>
                      </a:pPr>
                      <a:endParaRPr lang="zh-CN" altLang="en-US" sz="2100" b="1">
                        <a:solidFill>
                          <a:srgbClr val="7D5CB8"/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2100" b="1">
                          <a:solidFill>
                            <a:srgbClr val="7D5CB8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言论</a:t>
                      </a: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19050">
                      <a:solidFill>
                        <a:srgbClr val="7D5CB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100" b="1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2100" b="1">
                          <a:solidFill>
                            <a:srgbClr val="7D5CB8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治国</a:t>
                      </a: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1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212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>
                      <a:noFill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100" b="1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2100" b="1">
                          <a:solidFill>
                            <a:srgbClr val="7D5CB8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用人</a:t>
                      </a: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1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111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>
                      <a:noFill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200000"/>
                        </a:lnSpc>
                        <a:buNone/>
                      </a:pPr>
                      <a:r>
                        <a:rPr lang="zh-CN" altLang="en-US" sz="2100" b="1">
                          <a:solidFill>
                            <a:srgbClr val="7D5CB8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纳谏</a:t>
                      </a: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1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502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>
                      <a:noFill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>
                      <a:solidFill>
                        <a:srgbClr val="7D5CB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>
                      <a:solidFill>
                        <a:srgbClr val="7D5CB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100" b="1">
                          <a:solidFill>
                            <a:srgbClr val="7D5CB8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民族关系</a:t>
                      </a: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19050">
                      <a:solidFill>
                        <a:srgbClr val="7D5CB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en-US" altLang="en-US" sz="21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19050">
                      <a:solidFill>
                        <a:srgbClr val="7D5CB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794087" y="936413"/>
            <a:ext cx="86754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618年</a:t>
            </a:r>
            <a:endParaRPr lang="en-US" altLang="zh-CN" sz="2133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94087" y="1416473"/>
            <a:ext cx="210346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33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李渊</a:t>
            </a:r>
            <a:r>
              <a:rPr lang="zh-CN" altLang="en-US" sz="2133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（唐高祖）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794087" y="1845733"/>
            <a:ext cx="73289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33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长安</a:t>
            </a:r>
            <a:endParaRPr lang="en-US" altLang="zh-CN" sz="2133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94088" y="2254673"/>
            <a:ext cx="538801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626</a:t>
            </a:r>
            <a:r>
              <a:rPr lang="zh-CN" altLang="en-US" sz="2133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年</a:t>
            </a:r>
            <a:r>
              <a:rPr lang="en-US" sz="2133" dirty="0" err="1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李世民</a:t>
            </a:r>
            <a:r>
              <a:rPr lang="zh-CN" altLang="en-US" sz="2133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即位</a:t>
            </a:r>
            <a:r>
              <a:rPr lang="en-US" sz="2133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，627</a:t>
            </a:r>
            <a:r>
              <a:rPr lang="zh-CN" altLang="en-US" sz="2133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年改</a:t>
            </a:r>
            <a:r>
              <a:rPr lang="en-US" sz="2133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年号为</a:t>
            </a:r>
            <a:r>
              <a:rPr lang="en-US" sz="2133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en-US" sz="2133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贞观</a:t>
            </a:r>
            <a:r>
              <a:rPr lang="en-US" sz="2133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endParaRPr lang="zh-CN" altLang="en-US" sz="2133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94087" y="2681393"/>
            <a:ext cx="128112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1" fontAlgn="auto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133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以民为本</a:t>
            </a:r>
            <a:endParaRPr lang="en-US" sz="2133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661632" y="3071035"/>
            <a:ext cx="9439881" cy="14360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9" tIns="60959" rIns="60959" bIns="60959" numCol="1" spcCol="38100" rtlCol="0" anchor="t" forceAA="0">
            <a:spAutoFit/>
          </a:bodyPr>
          <a:lstStyle/>
          <a:p>
            <a:pPr defTabSz="1219170" latinLnBrk="1" hangingPunct="0"/>
            <a:r>
              <a:rPr lang="en-US" sz="2133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①“</a:t>
            </a:r>
            <a:r>
              <a:rPr lang="en-US" sz="2133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为君之道，必须先存百姓</a:t>
            </a:r>
            <a:r>
              <a:rPr lang="en-US" sz="2133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，若损百姓以奉其身，犹割股以啖腹，腹饱而身毙”②“</a:t>
            </a:r>
            <a:r>
              <a:rPr lang="en-US" sz="2133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舟所以比人君，水所以比黎庶，水能载舟，亦能覆舟</a:t>
            </a:r>
            <a:r>
              <a:rPr lang="en-US" sz="2133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”</a:t>
            </a:r>
            <a:r>
              <a:rPr lang="zh-CN" altLang="en-US" sz="2133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（</a:t>
            </a:r>
            <a:r>
              <a:rPr lang="zh-CN" altLang="en-US" sz="2133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儒家的思想）</a:t>
            </a:r>
            <a:r>
              <a:rPr lang="en-US" sz="2133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③</a:t>
            </a:r>
            <a:r>
              <a:rPr lang="en-US" sz="2133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“事皆须务本，国以人为本，人以衣食为本，凡营衣食以不失其时为本”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715260" y="6013874"/>
            <a:ext cx="6248400" cy="4513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9" tIns="60959" rIns="60959" bIns="60959" numCol="1" spcCol="38100" rtlCol="0" anchor="t" forceAA="0">
            <a:spAutoFit/>
          </a:bodyPr>
          <a:lstStyle/>
          <a:p>
            <a:pPr defTabSz="1219170" latinLnBrk="1" hangingPunct="0"/>
            <a:r>
              <a:rPr 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①“</a:t>
            </a:r>
            <a:r>
              <a:rPr lang="en-US" sz="2133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自古皆贵中华，贱夷狄，朕独爱之如一</a:t>
            </a:r>
            <a:r>
              <a:rPr 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”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715261" y="4282440"/>
            <a:ext cx="9168553" cy="7795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9" tIns="60959" rIns="60959" bIns="60959" numCol="1" spcCol="38100" rtlCol="0" anchor="t" forceAA="0">
            <a:spAutoFit/>
          </a:bodyPr>
          <a:lstStyle/>
          <a:p>
            <a:pPr defTabSz="1219170" latinLnBrk="1" hangingPunct="0"/>
            <a:r>
              <a:rPr 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①“选天下之才，为天下之务，委任责成，各尽其用”②“</a:t>
            </a:r>
            <a:r>
              <a:rPr lang="en-US" sz="2133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天下英雄入吾彀中矣</a:t>
            </a:r>
            <a:r>
              <a:rPr 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”③“吾为官择人，唯才是与。苟或不才，虽亲不用”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2715260" y="5119793"/>
            <a:ext cx="9213427" cy="7795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9" tIns="60959" rIns="60959" bIns="60959" numCol="1" spcCol="38100" rtlCol="0" anchor="t" forceAA="0">
            <a:spAutoFit/>
          </a:bodyPr>
          <a:lstStyle/>
          <a:p>
            <a:r>
              <a:rPr 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①“夫以铜为镜，可以正衣冠；以古为镜，可以知兴替；</a:t>
            </a:r>
            <a:r>
              <a:rPr lang="en-US" sz="2133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以人为镜，可以知得失</a:t>
            </a:r>
            <a:r>
              <a:rPr 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”②“人欲自照，必须明镜；主欲知过，必借忠臣”</a:t>
            </a:r>
            <a:endParaRPr lang="en-US" sz="2133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Arial" panose="020B0604020202020204"/>
            </a:endParaRPr>
          </a:p>
        </p:txBody>
      </p:sp>
      <p:pic>
        <p:nvPicPr>
          <p:cNvPr id="39" name="图片 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 l="10456" r="11068"/>
          <a:stretch>
            <a:fillRect/>
          </a:stretch>
        </p:blipFill>
        <p:spPr>
          <a:xfrm>
            <a:off x="9187181" y="131234"/>
            <a:ext cx="2859193" cy="281347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7" name="TextBox 12"/>
          <p:cNvSpPr txBox="1"/>
          <p:nvPr/>
        </p:nvSpPr>
        <p:spPr>
          <a:xfrm>
            <a:off x="-9284" y="268642"/>
            <a:ext cx="5341832" cy="52197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b="1" dirty="0" smtClean="0">
                <a:solidFill>
                  <a:schemeClr val="bg1"/>
                </a:solidFill>
                <a:latin typeface="方正仿宋简体" panose="02010601030101010101" charset="-122"/>
                <a:ea typeface="方正仿宋简体" panose="02010601030101010101" charset="-122"/>
              </a:rPr>
              <a:t>考点：唐朝的建立与“贞观之治”</a:t>
            </a:r>
          </a:p>
        </p:txBody>
      </p:sp>
    </p:spTree>
    <p:extLst>
      <p:ext uri="{BB962C8B-B14F-4D97-AF65-F5344CB8AC3E}">
        <p14:creationId xmlns:p14="http://schemas.microsoft.com/office/powerpoint/2010/main" val="126465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9" grpId="0"/>
      <p:bldP spid="26" grpId="0"/>
      <p:bldP spid="34" grpId="0"/>
      <p:bldP spid="35" grpId="0" animBg="1"/>
      <p:bldP spid="37" grpId="0" animBg="1"/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88054" y="1061564"/>
          <a:ext cx="8635154" cy="51138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06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34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242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8620">
                <a:tc rowSpan="6"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1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 marL="0" indent="0" algn="l">
                        <a:buNone/>
                      </a:pPr>
                      <a:endParaRPr lang="zh-CN" altLang="en-US" sz="21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 marL="0" indent="0" algn="l">
                        <a:buNone/>
                      </a:pPr>
                      <a:endParaRPr lang="zh-CN" altLang="en-US" sz="21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2100" b="0">
                          <a:solidFill>
                            <a:srgbClr val="7D5CB8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贞观之治</a:t>
                      </a:r>
                    </a:p>
                  </a:txBody>
                  <a:tcPr marT="0" marB="0">
                    <a:lnL>
                      <a:noFill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19050">
                      <a:solidFill>
                        <a:srgbClr val="7D5CB8"/>
                      </a:solidFill>
                      <a:prstDash val="solid"/>
                    </a:lnT>
                    <a:lnB w="19050">
                      <a:solidFill>
                        <a:srgbClr val="7D5CB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100" b="0">
                          <a:solidFill>
                            <a:srgbClr val="7D5CB8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原因</a:t>
                      </a: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19050">
                      <a:solidFill>
                        <a:srgbClr val="7D5CB8"/>
                      </a:solidFill>
                      <a:prstDash val="solid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4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>
                      <a:noFill/>
                    </a:lnR>
                    <a:lnT w="19050">
                      <a:solidFill>
                        <a:srgbClr val="7D5CB8"/>
                      </a:solidFill>
                      <a:prstDash val="solid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>
                      <a:noFill/>
                    </a:lnR>
                    <a:lnT w="19050">
                      <a:solidFill>
                        <a:srgbClr val="7D5CB8"/>
                      </a:solidFill>
                      <a:prstDash val="solid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4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6953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>
                      <a:noFill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algn="l">
                        <a:buClrTx/>
                        <a:buSzTx/>
                        <a:buFontTx/>
                        <a:buNone/>
                      </a:pPr>
                      <a:endParaRPr lang="zh-CN" altLang="en-US" sz="21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marL="0" algn="l">
                        <a:buClrTx/>
                        <a:buSzTx/>
                        <a:buFontTx/>
                        <a:buNone/>
                      </a:pPr>
                      <a:endParaRPr lang="zh-CN" altLang="en-US" sz="21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marL="0" algn="l">
                        <a:buClrTx/>
                        <a:buSzTx/>
                        <a:buFontTx/>
                        <a:buNone/>
                      </a:pPr>
                      <a:endParaRPr lang="zh-CN" altLang="en-US" sz="21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marL="0" algn="l">
                        <a:buClrTx/>
                        <a:buSzTx/>
                        <a:buFontTx/>
                        <a:buNone/>
                      </a:pPr>
                      <a:endParaRPr lang="zh-CN" altLang="en-US" sz="21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marL="0" algn="l">
                        <a:buClrTx/>
                        <a:buSzTx/>
                        <a:buFontTx/>
                        <a:buNone/>
                      </a:pPr>
                      <a:endParaRPr lang="zh-CN" altLang="en-US" sz="21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 marL="0"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100" b="0">
                          <a:solidFill>
                            <a:srgbClr val="7D5CB8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治</a:t>
                      </a:r>
                    </a:p>
                    <a:p>
                      <a:pPr marL="0"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100" b="0">
                          <a:solidFill>
                            <a:srgbClr val="7D5CB8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国</a:t>
                      </a:r>
                    </a:p>
                    <a:p>
                      <a:pPr marL="0"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100" b="0">
                          <a:solidFill>
                            <a:srgbClr val="7D5CB8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措</a:t>
                      </a:r>
                    </a:p>
                    <a:p>
                      <a:pPr marL="0"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100" b="0">
                          <a:solidFill>
                            <a:srgbClr val="7D5CB8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施</a:t>
                      </a: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4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 marL="0" indent="0" algn="l">
                        <a:buNone/>
                      </a:pPr>
                      <a:endParaRPr lang="zh-CN" altLang="en-US" sz="24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zh-CN" altLang="en-US" sz="2400" b="0">
                          <a:solidFill>
                            <a:srgbClr val="7D5CB8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政治</a:t>
                      </a: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19050">
                      <a:solidFill>
                        <a:srgbClr val="7D5CB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4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 marT="0" marB="0">
                    <a:lnL>
                      <a:noFill/>
                    </a:lnL>
                    <a:lnR>
                      <a:noFill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19050">
                      <a:solidFill>
                        <a:srgbClr val="7D5CB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381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0">
                          <a:solidFill>
                            <a:srgbClr val="7D5CB8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经济</a:t>
                      </a: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19050">
                      <a:solidFill>
                        <a:srgbClr val="7D5CB8"/>
                      </a:solidFill>
                      <a:prstDash val="solid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4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>
                      <a:noFill/>
                    </a:lnR>
                    <a:lnT w="19050">
                      <a:solidFill>
                        <a:srgbClr val="7D5CB8"/>
                      </a:solidFill>
                      <a:prstDash val="solid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12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0">
                          <a:solidFill>
                            <a:srgbClr val="7D5CB8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民族关系</a:t>
                      </a: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4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315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400" b="0">
                          <a:solidFill>
                            <a:srgbClr val="7D5CB8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对外关系</a:t>
                      </a: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4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6350">
                      <a:solidFill>
                        <a:srgbClr val="7D5CB8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991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>
                      <a:noFill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>
                      <a:solidFill>
                        <a:srgbClr val="7D5CB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100" b="0">
                          <a:solidFill>
                            <a:srgbClr val="7D5CB8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表</a:t>
                      </a:r>
                    </a:p>
                    <a:p>
                      <a:pPr marL="0"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100" b="0">
                          <a:solidFill>
                            <a:srgbClr val="7D5CB8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现</a:t>
                      </a: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 w="6350">
                      <a:solidFill>
                        <a:srgbClr val="7D5CB8"/>
                      </a:solidFill>
                      <a:prstDash val="dash"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19050">
                      <a:solidFill>
                        <a:srgbClr val="7D5CB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400" b="0">
                        <a:solidFill>
                          <a:srgbClr val="7D5CB8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19050">
                      <a:solidFill>
                        <a:srgbClr val="7D5CB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6350">
                      <a:solidFill>
                        <a:srgbClr val="7D5CB8"/>
                      </a:solidFill>
                      <a:prstDash val="dash"/>
                    </a:lnL>
                    <a:lnR>
                      <a:noFill/>
                    </a:lnR>
                    <a:lnT w="6350">
                      <a:solidFill>
                        <a:srgbClr val="7D5CB8"/>
                      </a:solidFill>
                      <a:prstDash val="dash"/>
                    </a:lnT>
                    <a:lnB w="19050">
                      <a:solidFill>
                        <a:srgbClr val="7D5CB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4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198034" y="1061720"/>
            <a:ext cx="648927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吸取</a:t>
            </a:r>
            <a:r>
              <a:rPr lang="zh-CN" altLang="en-US" sz="2133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隋朝灭亡</a:t>
            </a:r>
            <a:r>
              <a:rPr lang="zh-CN" alt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的历史教训，确立</a:t>
            </a:r>
            <a:r>
              <a:rPr lang="zh-CN" altLang="en-US" sz="2133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以民为本</a:t>
            </a:r>
            <a:r>
              <a:rPr lang="zh-CN" alt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的治国思想</a:t>
            </a:r>
            <a:endParaRPr lang="zh-CN" altLang="en-US" sz="2133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81199" y="1441873"/>
            <a:ext cx="8517468" cy="173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133" dirty="0">
                <a:latin typeface="Calibri" panose="020F0502020204030204" charset="0"/>
                <a:ea typeface="楷体" panose="02010609060101010101" charset="-122"/>
                <a:cs typeface="楷体" panose="02010609060101010101" charset="-122"/>
                <a:sym typeface="+mn-ea"/>
              </a:rPr>
              <a:t>①</a:t>
            </a:r>
            <a:r>
              <a:rPr lang="zh-CN" altLang="en-US" sz="2133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完善三省六部</a:t>
            </a:r>
            <a:r>
              <a:rPr lang="zh-CN" altLang="en-US" sz="2133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制</a:t>
            </a:r>
            <a:r>
              <a:rPr lang="zh-CN" altLang="en-US" sz="2133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，明确中央机构的职权及决策程序</a:t>
            </a:r>
            <a:endParaRPr lang="en-US" altLang="en-US" sz="2133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en-US" sz="2133" dirty="0">
                <a:latin typeface="Calibri" panose="020F0502020204030204" charset="0"/>
                <a:ea typeface="楷体" panose="02010609060101010101" charset="-122"/>
                <a:cs typeface="楷体" panose="02010609060101010101" charset="-122"/>
                <a:sym typeface="+mn-ea"/>
              </a:rPr>
              <a:t>②</a:t>
            </a:r>
            <a:r>
              <a:rPr lang="zh-CN" altLang="en-US" sz="2133" dirty="0">
                <a:latin typeface="Calibri" panose="020F0502020204030204" charset="0"/>
                <a:ea typeface="楷体" panose="02010609060101010101" charset="-122"/>
                <a:cs typeface="楷体" panose="02010609060101010101" charset="-122"/>
                <a:sym typeface="+mn-ea"/>
              </a:rPr>
              <a:t>制定</a:t>
            </a:r>
            <a:r>
              <a:rPr lang="zh-CN" altLang="en-US" sz="2133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法律</a:t>
            </a:r>
            <a:r>
              <a:rPr lang="zh-CN" altLang="en-US" sz="2133" dirty="0">
                <a:latin typeface="Calibri" panose="020F0502020204030204" charset="0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en-US" altLang="en-US" sz="2133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减省刑罚</a:t>
            </a:r>
            <a:r>
              <a:rPr lang="en-US" altLang="en-US" sz="2133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；</a:t>
            </a:r>
          </a:p>
          <a:p>
            <a:r>
              <a:rPr lang="en-US" altLang="en-US" sz="2133" dirty="0">
                <a:latin typeface="Calibri" panose="020F0502020204030204" charset="0"/>
                <a:ea typeface="楷体" panose="02010609060101010101" charset="-122"/>
                <a:cs typeface="楷体" panose="02010609060101010101" charset="-122"/>
                <a:sym typeface="+mn-ea"/>
              </a:rPr>
              <a:t>③</a:t>
            </a:r>
            <a:r>
              <a:rPr lang="en-US" altLang="en-US" sz="2133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增加</a:t>
            </a:r>
            <a:r>
              <a:rPr lang="zh-CN" altLang="en-US" sz="2133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科举考试科目</a:t>
            </a:r>
            <a:r>
              <a:rPr lang="en-US" altLang="en-US" sz="2133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zh-CN" altLang="en-US" sz="2133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进士科</a:t>
            </a:r>
            <a:r>
              <a:rPr lang="en-US" altLang="en-US" sz="2133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逐渐成为最重要的科目</a:t>
            </a:r>
            <a:r>
              <a:rPr lang="en-US" altLang="en-US" sz="2133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；</a:t>
            </a:r>
          </a:p>
          <a:p>
            <a:r>
              <a:rPr lang="en-US" altLang="en-US" sz="2133" dirty="0"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④</a:t>
            </a:r>
            <a:r>
              <a:rPr lang="en-US" altLang="en-US" sz="2133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严格考察各级</a:t>
            </a:r>
            <a:r>
              <a:rPr lang="zh-CN" altLang="en-US" sz="2133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官吏的政绩</a:t>
            </a:r>
            <a:endParaRPr lang="en-US" altLang="en-US" sz="2133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en-US" sz="2133" dirty="0"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  <a:sym typeface="+mn-ea"/>
              </a:rPr>
              <a:t>⑤</a:t>
            </a:r>
            <a:r>
              <a:rPr lang="zh-CN" altLang="en-US" sz="2133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虚心纳谏</a:t>
            </a:r>
            <a:r>
              <a:rPr lang="zh-CN" altLang="en-US" sz="2133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zh-CN" altLang="en-US" sz="2133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广</a:t>
            </a:r>
            <a:r>
              <a:rPr lang="zh-CN" altLang="en-US" sz="2133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纳贤才，知人善任</a:t>
            </a:r>
            <a:r>
              <a:rPr lang="zh-CN" altLang="en-US" sz="2133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zh-CN" altLang="en-US" sz="2133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魏征（谏臣）、</a:t>
            </a:r>
            <a:r>
              <a:rPr lang="zh-CN" altLang="en-US" sz="2133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房玄龄、杜如晦</a:t>
            </a:r>
            <a:r>
              <a:rPr lang="en-US" altLang="en-US" sz="2133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)</a:t>
            </a:r>
            <a:endParaRPr lang="en-US" altLang="en-US" sz="2133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467"/>
            <a:ext cx="6140723" cy="887482"/>
            <a:chOff x="383" y="540"/>
            <a:chExt cx="10065" cy="1393"/>
          </a:xfrm>
        </p:grpSpPr>
        <p:pic>
          <p:nvPicPr>
            <p:cNvPr id="11" name="组合 1"/>
            <p:cNvPicPr>
              <a:picLocks noGrp="1"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V="1">
              <a:off x="383" y="1716"/>
              <a:ext cx="10065" cy="217"/>
            </a:xfrm>
            <a:prstGeom prst="rect">
              <a:avLst/>
            </a:prstGeom>
            <a:solidFill>
              <a:schemeClr val="bg1">
                <a:lumMod val="75000"/>
                <a:alpha val="21000"/>
              </a:schemeClr>
            </a:solidFill>
            <a:ln w="28575" cmpd="sng">
              <a:noFill/>
              <a:prstDash val="solid"/>
            </a:ln>
          </p:spPr>
        </p:pic>
        <p:sp>
          <p:nvSpPr>
            <p:cNvPr id="19" name="椭圆 18"/>
            <p:cNvSpPr/>
            <p:nvPr/>
          </p:nvSpPr>
          <p:spPr>
            <a:xfrm>
              <a:off x="383" y="540"/>
              <a:ext cx="1242" cy="1218"/>
            </a:xfrm>
            <a:prstGeom prst="ellipse">
              <a:avLst/>
            </a:prstGeom>
            <a:solidFill>
              <a:schemeClr val="bg1">
                <a:lumMod val="75000"/>
                <a:alpha val="6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2400" noProof="1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943101" y="3204633"/>
            <a:ext cx="511870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2133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减轻人民的劳役负担，</a:t>
            </a:r>
            <a:r>
              <a:rPr lang="en-US" altLang="en-US" sz="2133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鼓励发展</a:t>
            </a:r>
            <a:r>
              <a:rPr lang="zh-CN" altLang="en-US" sz="2133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农业生产</a:t>
            </a:r>
            <a:endParaRPr lang="en-US" altLang="en-US" sz="2133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81200" y="3654213"/>
            <a:ext cx="6644768" cy="912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en-US" sz="2133" spc="-200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击败东、西突厥</a:t>
            </a:r>
            <a:r>
              <a:rPr lang="en-US" altLang="en-US" sz="2133" spc="-2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zh-CN" altLang="en-US" sz="2133" spc="-2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设置</a:t>
            </a:r>
            <a:r>
              <a:rPr lang="zh-CN" altLang="en-US" sz="2133" spc="-200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安西都护府，</a:t>
            </a:r>
            <a:r>
              <a:rPr lang="en-US" altLang="en-US" sz="2133" spc="-200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加强了对西域的统治</a:t>
            </a:r>
            <a:r>
              <a:rPr lang="en-US" altLang="en-US" sz="2133" spc="-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；</a:t>
            </a:r>
          </a:p>
          <a:p>
            <a:pPr>
              <a:lnSpc>
                <a:spcPct val="125000"/>
              </a:lnSpc>
            </a:pPr>
            <a:r>
              <a:rPr lang="en-US" altLang="en-US" sz="2133" spc="-200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实行</a:t>
            </a:r>
            <a:r>
              <a:rPr lang="zh-CN" altLang="en-US" sz="2133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开明</a:t>
            </a:r>
            <a:r>
              <a:rPr lang="en-US" altLang="en-US" sz="2133" spc="-200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的民族政策</a:t>
            </a:r>
            <a:r>
              <a:rPr lang="en-US" altLang="en-US" sz="2133" spc="-200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，被尊奉为</a:t>
            </a:r>
            <a:r>
              <a:rPr lang="en-US" altLang="en-US" sz="2133" spc="-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zh-CN" altLang="en-US" sz="2133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天可汗</a:t>
            </a:r>
            <a:r>
              <a:rPr lang="en-US" altLang="en-US" sz="2133" spc="-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endParaRPr lang="en-US" altLang="en-US" sz="2133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183553" y="4695613"/>
            <a:ext cx="511870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2133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实行</a:t>
            </a:r>
            <a:r>
              <a:rPr lang="zh-CN" altLang="en-US" sz="2133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开放</a:t>
            </a:r>
            <a:r>
              <a:rPr lang="en-US" altLang="en-US" sz="2133" dirty="0" err="1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的对外政策</a:t>
            </a:r>
            <a:r>
              <a:rPr lang="zh-CN" altLang="en-US" sz="2133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（事例：玄奘西行）</a:t>
            </a:r>
            <a:endParaRPr lang="en-US" altLang="en-US" sz="2133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98034" y="5309447"/>
            <a:ext cx="6791113" cy="7795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9" tIns="60959" rIns="60959" bIns="60959" numCol="1" spcCol="38100" rtlCol="0" anchor="t" forceAA="0">
            <a:spAutoFit/>
          </a:bodyPr>
          <a:lstStyle/>
          <a:p>
            <a:pPr algn="ctr"/>
            <a:r>
              <a:rPr lang="zh-CN" alt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政治比较清明，经济得到进一步发展，国力增强，文教昌盛，历史上称之为“</a:t>
            </a:r>
            <a:r>
              <a:rPr lang="zh-CN" altLang="en-US" sz="2133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贞观之治</a:t>
            </a:r>
            <a:r>
              <a:rPr lang="zh-CN" alt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endParaRPr lang="zh-CN" altLang="en-US" sz="2133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Arial" panose="020B0604020202020204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7774812" y="1794414"/>
            <a:ext cx="1095692" cy="15442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ysDash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97035" y="38102"/>
            <a:ext cx="2794965" cy="278976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8" name="文本框 27"/>
          <p:cNvSpPr txBox="1"/>
          <p:nvPr/>
        </p:nvSpPr>
        <p:spPr>
          <a:xfrm>
            <a:off x="8798561" y="4157133"/>
            <a:ext cx="3223260" cy="14360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9" tIns="60959" rIns="60959" bIns="60959" numCol="1" spcCol="38100" rtlCol="0" anchor="t" forceAA="0">
            <a:spAutoFit/>
          </a:bodyPr>
          <a:lstStyle/>
          <a:p>
            <a:r>
              <a:rPr lang="en-US" altLang="en-US" sz="2133" spc="-133" dirty="0">
                <a:latin typeface="Calibri" panose="020F0502020204030204" charset="0"/>
                <a:ea typeface="楷体" panose="02010609060101010101" charset="-122"/>
                <a:cs typeface="楷体" panose="02010609060101010101" charset="-122"/>
                <a:sym typeface="+mn-ea"/>
              </a:rPr>
              <a:t>①</a:t>
            </a:r>
            <a:r>
              <a:rPr lang="zh-CN" altLang="en-US" sz="2133" spc="-133" dirty="0">
                <a:solidFill>
                  <a:srgbClr val="FF0000"/>
                </a:solidFill>
                <a:latin typeface="Calibri" panose="020F0502020204030204" charset="0"/>
                <a:ea typeface="楷体" panose="02010609060101010101" charset="-122"/>
                <a:cs typeface="楷体" panose="02010609060101010101" charset="-122"/>
                <a:sym typeface="+mn-ea"/>
              </a:rPr>
              <a:t>隋朝创立；唐朝完善</a:t>
            </a:r>
          </a:p>
          <a:p>
            <a:r>
              <a:rPr lang="zh-CN" altLang="en-US" sz="2133" spc="-133" dirty="0">
                <a:latin typeface="Calibri" panose="020F0502020204030204" charset="0"/>
                <a:ea typeface="楷体" panose="02010609060101010101" charset="-122"/>
                <a:cs typeface="楷体" panose="02010609060101010101" charset="-122"/>
                <a:sym typeface="+mn-ea"/>
              </a:rPr>
              <a:t>②</a:t>
            </a:r>
            <a:r>
              <a:rPr lang="en-US" altLang="en-US" sz="2133" spc="-133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分工合作，集思广益，提高效率，互相牵制，</a:t>
            </a:r>
            <a:r>
              <a:rPr lang="en-US" altLang="en-US" sz="2133" spc="-133" dirty="0" err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加强了以皇权为核心的中央集权</a:t>
            </a:r>
            <a:endParaRPr lang="en-US" altLang="en-US" sz="2133" spc="-133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6" name="TextBox 12"/>
          <p:cNvSpPr txBox="1"/>
          <p:nvPr/>
        </p:nvSpPr>
        <p:spPr>
          <a:xfrm>
            <a:off x="-9284" y="268642"/>
            <a:ext cx="5341832" cy="52197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b="1" dirty="0" smtClean="0">
                <a:solidFill>
                  <a:schemeClr val="bg1"/>
                </a:solidFill>
                <a:latin typeface="方正仿宋简体" panose="02010601030101010101" charset="-122"/>
                <a:ea typeface="方正仿宋简体" panose="02010601030101010101" charset="-122"/>
              </a:rPr>
              <a:t>考点：唐朝的建立与“贞观之治”</a:t>
            </a:r>
          </a:p>
        </p:txBody>
      </p:sp>
    </p:spTree>
    <p:extLst>
      <p:ext uri="{BB962C8B-B14F-4D97-AF65-F5344CB8AC3E}">
        <p14:creationId xmlns:p14="http://schemas.microsoft.com/office/powerpoint/2010/main" val="282574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23" grpId="0"/>
      <p:bldP spid="24" grpId="0"/>
      <p:bldP spid="25" grpId="0"/>
      <p:bldP spid="26" grpId="0" animBg="1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585047" y="1314873"/>
          <a:ext cx="9899227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1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86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050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9273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rgbClr val="40404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唐玄宗</a:t>
                      </a:r>
                      <a:endParaRPr lang="zh-CN" altLang="en-US" sz="2400" b="1">
                        <a:solidFill>
                          <a:srgbClr val="848587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>
                        <a:alpha val="25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b="1">
                        <a:solidFill>
                          <a:srgbClr val="848587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09980">
                <a:tc rowSpan="4">
                  <a:txBody>
                    <a:bodyPr/>
                    <a:lstStyle/>
                    <a:p>
                      <a:pPr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2400" b="1">
                        <a:solidFill>
                          <a:srgbClr val="404040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2400" b="1">
                        <a:solidFill>
                          <a:srgbClr val="404040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rgbClr val="404040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开元盛世</a:t>
                      </a: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rgbClr val="40404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措施</a:t>
                      </a: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2400" b="1">
                        <a:solidFill>
                          <a:srgbClr val="40404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rgbClr val="40404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政治</a:t>
                      </a: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2400" b="1">
                        <a:solidFill>
                          <a:srgbClr val="40404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852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25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en-US" sz="21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rgbClr val="40404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经济</a:t>
                      </a:r>
                      <a:endParaRPr lang="zh-CN" altLang="en-US" sz="21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en-US" sz="21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1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rgbClr val="40404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文化</a:t>
                      </a:r>
                      <a:endParaRPr lang="zh-CN" altLang="en-US" sz="21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auto" latinLnBrk="0" hangingPunct="1">
                        <a:lnSpc>
                          <a:spcPct val="100000"/>
                        </a:lnSpc>
                        <a:buNone/>
                      </a:pPr>
                      <a:endParaRPr lang="en-US" sz="21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287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 b="1">
                          <a:solidFill>
                            <a:srgbClr val="40404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表现</a:t>
                      </a:r>
                      <a:endParaRPr lang="zh-CN" altLang="en-US" sz="2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2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defTabSz="914400">
                        <a:lnSpc>
                          <a:spcPct val="125000"/>
                        </a:lnSpc>
                        <a:buNone/>
                      </a:pPr>
                      <a:endParaRPr lang="en-US" sz="2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121920" marR="121920" marT="60960" marB="60960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186181" y="1343660"/>
            <a:ext cx="648767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33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李隆基</a:t>
            </a:r>
            <a:r>
              <a:rPr 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(唐明皇)</a:t>
            </a:r>
            <a:r>
              <a:rPr lang="zh-CN" alt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；年号先天，后相继改为</a:t>
            </a:r>
            <a:r>
              <a:rPr lang="en-US" sz="2133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开元、天宝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86180" y="1742441"/>
            <a:ext cx="5941050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唐玄宗</a:t>
            </a:r>
            <a:r>
              <a:rPr lang="zh-CN" alt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统治</a:t>
            </a:r>
            <a:r>
              <a:rPr lang="en-US" sz="2133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前期</a:t>
            </a:r>
            <a:r>
              <a:rPr 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，开创“</a:t>
            </a:r>
            <a:r>
              <a:rPr lang="en-US" sz="2133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开元盛世</a:t>
            </a:r>
            <a:r>
              <a:rPr 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”局面</a:t>
            </a:r>
          </a:p>
          <a:p>
            <a:pPr algn="l"/>
            <a:r>
              <a:rPr lang="zh-CN" alt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唐玄宗</a:t>
            </a:r>
            <a:r>
              <a:rPr 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统治</a:t>
            </a:r>
            <a:r>
              <a:rPr lang="en-US" sz="2133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后期</a:t>
            </a:r>
            <a:r>
              <a:rPr 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，朝政日趋腐败，爆发</a:t>
            </a:r>
            <a:r>
              <a:rPr lang="en-US" sz="2133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安史之乱</a:t>
            </a:r>
            <a:endParaRPr lang="en-US" sz="2133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40847" y="2520527"/>
            <a:ext cx="4570482" cy="10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整顿吏治，裁撤冗员</a:t>
            </a:r>
          </a:p>
          <a:p>
            <a:r>
              <a:rPr 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重用贤能(如</a:t>
            </a:r>
            <a:r>
              <a:rPr lang="en-US" sz="2133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姚崇、宋璟</a:t>
            </a:r>
            <a:r>
              <a:rPr 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)；</a:t>
            </a:r>
          </a:p>
          <a:p>
            <a:r>
              <a:rPr 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注重对官吏的考核，罢免不合格官吏</a:t>
            </a:r>
            <a:endParaRPr lang="en-US" altLang="en-US" sz="2133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40847" y="3627120"/>
            <a:ext cx="265168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发展经济，改革税制</a:t>
            </a:r>
            <a:endParaRPr lang="en-US" altLang="en-US" sz="2133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40847" y="4183380"/>
            <a:ext cx="265168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注重文教，编修经籍</a:t>
            </a:r>
            <a:endParaRPr lang="en-US" altLang="en-US" sz="2133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55140" y="4739640"/>
            <a:ext cx="8729133" cy="7795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9" tIns="60959" rIns="60959" bIns="60959" numCol="1" spcCol="38100" rtlCol="0" anchor="t" forceAA="0">
            <a:spAutoFit/>
          </a:bodyPr>
          <a:lstStyle/>
          <a:p>
            <a:pPr defTabSz="1219170" latinLnBrk="1" hangingPunct="0"/>
            <a:r>
              <a:rPr 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开元年间，政治稳定，经济繁荣，国库充盈，民众生活安定，唐朝的国力达到前所未有的强大，进入了鼎盛时期，历史上称为“</a:t>
            </a:r>
            <a:r>
              <a:rPr lang="en-US" sz="2133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开元盛世</a:t>
            </a:r>
            <a:r>
              <a:rPr lang="en-US" sz="2133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endParaRPr lang="en-US" altLang="en-US" sz="2133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0407" y="475712"/>
            <a:ext cx="4611793" cy="52197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b="1" dirty="0" smtClean="0">
                <a:solidFill>
                  <a:schemeClr val="bg1"/>
                </a:solidFill>
                <a:latin typeface="方正仿宋简体" panose="02010601030101010101" charset="-122"/>
                <a:ea typeface="方正仿宋简体" panose="02010601030101010101" charset="-122"/>
              </a:rPr>
              <a:t>考点：唐玄宗与“开元盛世”</a:t>
            </a:r>
          </a:p>
        </p:txBody>
      </p:sp>
    </p:spTree>
    <p:extLst>
      <p:ext uri="{BB962C8B-B14F-4D97-AF65-F5344CB8AC3E}">
        <p14:creationId xmlns:p14="http://schemas.microsoft.com/office/powerpoint/2010/main" val="231745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8" grpId="0"/>
      <p:bldP spid="9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868680" y="1614593"/>
            <a:ext cx="9364133" cy="4385733"/>
            <a:chOff x="583" y="1527"/>
            <a:chExt cx="12172" cy="5736"/>
          </a:xfrm>
        </p:grpSpPr>
        <p:grpSp>
          <p:nvGrpSpPr>
            <p:cNvPr id="16" name="组合 15"/>
            <p:cNvGrpSpPr/>
            <p:nvPr/>
          </p:nvGrpSpPr>
          <p:grpSpPr>
            <a:xfrm>
              <a:off x="583" y="1527"/>
              <a:ext cx="12172" cy="5736"/>
              <a:chOff x="735" y="1754"/>
              <a:chExt cx="12172" cy="5736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5" y="1754"/>
                <a:ext cx="12172" cy="5724"/>
              </a:xfrm>
              <a:prstGeom prst="rect">
                <a:avLst/>
              </a:prstGeom>
            </p:spPr>
          </p:pic>
          <p:cxnSp>
            <p:nvCxnSpPr>
              <p:cNvPr id="8" name="直接连接符 7"/>
              <p:cNvCxnSpPr/>
              <p:nvPr/>
            </p:nvCxnSpPr>
            <p:spPr>
              <a:xfrm>
                <a:off x="820" y="7478"/>
                <a:ext cx="12087" cy="12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" name="直接连接符 1"/>
              <p:cNvCxnSpPr/>
              <p:nvPr/>
            </p:nvCxnSpPr>
            <p:spPr>
              <a:xfrm>
                <a:off x="6813" y="1902"/>
                <a:ext cx="0" cy="5563"/>
              </a:xfrm>
              <a:prstGeom prst="line">
                <a:avLst/>
              </a:prstGeom>
              <a:noFill/>
              <a:ln w="28575" cap="flat" cmpd="sng">
                <a:solidFill>
                  <a:srgbClr val="0070C0"/>
                </a:solidFill>
                <a:prstDash val="sysDash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3033" y="4450"/>
                <a:ext cx="36" cy="3015"/>
              </a:xfrm>
              <a:prstGeom prst="line">
                <a:avLst/>
              </a:prstGeom>
              <a:noFill/>
              <a:ln w="28575" cap="flat" cmpd="sng">
                <a:solidFill>
                  <a:srgbClr val="0070C0"/>
                </a:solidFill>
                <a:prstDash val="sysDash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" name="直接连接符 2"/>
              <p:cNvCxnSpPr/>
              <p:nvPr/>
            </p:nvCxnSpPr>
            <p:spPr>
              <a:xfrm>
                <a:off x="4778" y="2718"/>
                <a:ext cx="22" cy="4772"/>
              </a:xfrm>
              <a:prstGeom prst="line">
                <a:avLst/>
              </a:prstGeom>
              <a:noFill/>
              <a:ln w="28575" cap="flat" cmpd="sng">
                <a:solidFill>
                  <a:srgbClr val="0070C0"/>
                </a:solidFill>
                <a:prstDash val="sysDash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0363" y="4342"/>
                <a:ext cx="36" cy="3148"/>
              </a:xfrm>
              <a:prstGeom prst="line">
                <a:avLst/>
              </a:prstGeom>
              <a:noFill/>
              <a:ln w="28575" cap="flat" cmpd="sng">
                <a:solidFill>
                  <a:srgbClr val="0070C0"/>
                </a:solidFill>
                <a:prstDash val="sysDash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33" name="直接连接符 32"/>
            <p:cNvCxnSpPr/>
            <p:nvPr/>
          </p:nvCxnSpPr>
          <p:spPr>
            <a:xfrm>
              <a:off x="8733" y="2491"/>
              <a:ext cx="22" cy="4772"/>
            </a:xfrm>
            <a:prstGeom prst="line">
              <a:avLst/>
            </a:prstGeom>
            <a:noFill/>
            <a:ln w="28575" cap="flat" cmpd="sng">
              <a:solidFill>
                <a:srgbClr val="0070C0"/>
              </a:solidFill>
              <a:prstDash val="sysDash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7" name="文本框 16"/>
          <p:cNvSpPr txBox="1"/>
          <p:nvPr/>
        </p:nvSpPr>
        <p:spPr>
          <a:xfrm>
            <a:off x="7771553" y="6131560"/>
            <a:ext cx="1344930" cy="489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cs typeface="Arial" panose="020B0604020202020204"/>
                <a:sym typeface="Arial" panose="020B0604020202020204"/>
              </a:rPr>
              <a:t>沉重打击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11387" y="6129867"/>
            <a:ext cx="11010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唐高祖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009987" y="6129867"/>
            <a:ext cx="11010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唐太宗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695180" y="6128173"/>
            <a:ext cx="795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algn="l" rtl="0" fontAlgn="auto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2400" b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唐灭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06140" y="6128173"/>
            <a:ext cx="11010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武则天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63160" y="6129867"/>
            <a:ext cx="11010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唐玄宗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301740" y="6129867"/>
            <a:ext cx="1407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由盛转衰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8900" y="5344160"/>
            <a:ext cx="795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建立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459653" y="2798233"/>
            <a:ext cx="1407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贞观之治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922933" y="5002107"/>
            <a:ext cx="1713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朱温建后梁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225367" y="2959100"/>
            <a:ext cx="1407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黄巢起义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55553" y="1614593"/>
            <a:ext cx="1407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安史之乱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79975" y="1195917"/>
            <a:ext cx="1407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开元盛世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29467" y="1562100"/>
            <a:ext cx="1407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贞观遗风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35" name="TextBox 12"/>
          <p:cNvSpPr txBox="1"/>
          <p:nvPr/>
        </p:nvSpPr>
        <p:spPr>
          <a:xfrm>
            <a:off x="2540" y="649605"/>
            <a:ext cx="3519593" cy="52197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方正仿宋简体" panose="02010601030101010101" charset="-122"/>
                <a:ea typeface="方正仿宋简体" panose="02010601030101010101" charset="-122"/>
              </a:rPr>
              <a:t>考点：唐朝发展脉络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7"/>
          <p:cNvSpPr/>
          <p:nvPr/>
        </p:nvSpPr>
        <p:spPr>
          <a:xfrm>
            <a:off x="257175" y="227965"/>
            <a:ext cx="11718290" cy="6402070"/>
          </a:xfrm>
          <a:prstGeom prst="roundRect">
            <a:avLst>
              <a:gd name="adj" fmla="val 20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u="none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257175" y="645866"/>
            <a:ext cx="1353567" cy="1039999"/>
            <a:chOff x="484660" y="715492"/>
            <a:chExt cx="1353567" cy="1039999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660" y="715492"/>
              <a:ext cx="1353567" cy="103999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682303" y="888726"/>
              <a:ext cx="9541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spc="600" smtClean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课后</a:t>
              </a:r>
              <a:endParaRPr lang="en-US" altLang="zh-CN" sz="2400" spc="600" smtClean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  <a:p>
              <a:r>
                <a:rPr lang="zh-CN" altLang="en-US" sz="2400" spc="600" smtClean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活动</a:t>
              </a:r>
              <a:endParaRPr lang="zh-CN" altLang="en-US" sz="2400" spc="6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687495" y="416057"/>
            <a:ext cx="10404163" cy="16435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材料一：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自贞观以后,太宗励精为理。至(贞观)八年、九年,频至丰程,米斗四五钱，马牛布野,外户动则数月不闭。至(贞观)十五年,米每斗值两钱。                 —杜佑《通典》卷七</a:t>
            </a:r>
            <a:endParaRPr lang="zh-CN" altLang="en-US" sz="2800">
              <a:latin typeface="华光大标宋_CNKI" panose="02000500000000000000" charset="-122"/>
              <a:ea typeface="华光大标宋_CNKI" panose="02000500000000000000" charset="-122"/>
              <a:cs typeface="华光大标宋_CNKI" panose="0200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83935" y="2477485"/>
            <a:ext cx="10465118" cy="609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latin typeface="华光大标宋_CNKI" panose="02000500000000000000" charset="-122"/>
                <a:ea typeface="华光大标宋_CNKI" panose="02000500000000000000" charset="-122"/>
                <a:cs typeface="华光大标宋_CNKI" panose="02000500000000000000" charset="-122"/>
                <a:sym typeface="+mn-ea"/>
              </a:rPr>
              <a:t>材料中所叙述的社会状况是怎样的?为什么会出现这样的状况?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97561" y="-33645"/>
            <a:ext cx="211710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</a:rPr>
              <a:t>唐太宗时期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83935" y="3458331"/>
            <a:ext cx="9249255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状况：唐太宗时期经济发展，农业丰收，物价较低，社会稳定，治安良好。</a:t>
            </a:r>
            <a:endParaRPr lang="zh-CN" altLang="en-US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29984" y="4758949"/>
            <a:ext cx="892244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原因：唐太宗励精为理，勤于政事，采取了一系列革新措施，改革弊政，减轻人民负担，鼓励农业生产。</a:t>
            </a:r>
            <a:endParaRPr lang="zh-CN" altLang="en-US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121552"/>
            <a:ext cx="1990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史料分析</a:t>
            </a:r>
          </a:p>
        </p:txBody>
      </p:sp>
    </p:spTree>
    <p:extLst>
      <p:ext uri="{BB962C8B-B14F-4D97-AF65-F5344CB8AC3E}">
        <p14:creationId xmlns:p14="http://schemas.microsoft.com/office/powerpoint/2010/main" val="369294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428542" y="106163"/>
            <a:ext cx="11718290" cy="6402070"/>
          </a:xfrm>
          <a:prstGeom prst="roundRect">
            <a:avLst>
              <a:gd name="adj" fmla="val 20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u="none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4" r="1650" b="-4019"/>
          <a:stretch>
            <a:fillRect/>
          </a:stretch>
        </p:blipFill>
        <p:spPr>
          <a:xfrm flipV="1">
            <a:off x="5" y="5544457"/>
            <a:ext cx="1778874" cy="1313543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prstClr val="white"/>
                </a:solidFill>
              </a:rPr>
              <a:t>2023/3/31</a:t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prstClr val="white"/>
                </a:solidFill>
              </a:rPr>
              <a:t>29</a:t>
            </a:fld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" t="1999" r="5084" b="40880"/>
          <a:stretch>
            <a:fillRect/>
          </a:stretch>
        </p:blipFill>
        <p:spPr>
          <a:xfrm flipV="1">
            <a:off x="10406833" y="141605"/>
            <a:ext cx="1698172" cy="1244602"/>
          </a:xfrm>
          <a:prstGeom prst="rect">
            <a:avLst/>
          </a:prstGeom>
        </p:spPr>
      </p:pic>
      <p:sp useBgFill="1"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1661350" y="862987"/>
            <a:ext cx="9569799" cy="52322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i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/>
              </a:rPr>
              <a:t>教材</a:t>
            </a:r>
            <a:r>
              <a:rPr kumimoji="0" lang="en-US" altLang="zh-CN" sz="2800" i="1" u="none" strike="noStrike" kern="1200" cap="none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/>
              </a:rPr>
              <a:t>P10  </a:t>
            </a:r>
            <a:r>
              <a:rPr kumimoji="0" lang="zh-CN" altLang="en-US" sz="2800" b="1" i="0" u="none" strike="noStrike" kern="1200" cap="none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/>
              </a:rPr>
              <a:t>说</a:t>
            </a:r>
            <a:r>
              <a:rPr kumimoji="0" lang="zh-CN" altLang="en-US" sz="2800" b="1" i="0" u="none" strike="noStrike" kern="1200" cap="none" spc="30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/>
              </a:rPr>
              <a:t>一说：诗中描绘了开元时期什么样的情景？</a:t>
            </a: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78241" y="4603861"/>
            <a:ext cx="11981751" cy="55976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/>
                <a:sym typeface="+mn-ea"/>
              </a:rPr>
              <a:t> </a:t>
            </a: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/>
                <a:sym typeface="+mn-ea"/>
              </a:rPr>
              <a:t>译文</a:t>
            </a:r>
            <a:r>
              <a:rPr kumimoji="0" lang="zh-CN" altLang="en-US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/>
                <a:sym typeface="+mn-ea"/>
              </a:rPr>
              <a:t>：</a:t>
            </a:r>
            <a:r>
              <a:rPr kumimoji="0" lang="en-US" altLang="zh-CN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/>
                <a:sym typeface="+mn-ea"/>
              </a:rPr>
              <a:t>“</a:t>
            </a: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/>
                <a:sym typeface="+mn-ea"/>
              </a:rPr>
              <a:t>想当年开元盛世时，小城市就有了万家人口，农业丰收，粮食储备充足，储藏米谷的仓库也装的满满的。</a:t>
            </a:r>
            <a:r>
              <a:rPr kumimoji="0" lang="en-US" altLang="zh-CN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Arial" panose="020B0604020202020204"/>
                <a:sym typeface="+mn-ea"/>
              </a:rPr>
              <a:t>”</a:t>
            </a:r>
            <a:endParaRPr kumimoji="0" lang="en-US" altLang="zh-CN" sz="24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Arial" panose="020B0604020202020204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1399985" y="2000949"/>
            <a:ext cx="717379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60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忆昔</a:t>
            </a:r>
            <a:r>
              <a:rPr kumimoji="0" lang="zh-CN" altLang="en-US" sz="2800" b="1" i="0" u="none" strike="noStrike" kern="0" cap="none" spc="60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开元</a:t>
            </a:r>
            <a:r>
              <a:rPr kumimoji="0" lang="zh-CN" altLang="en-US" sz="2800" b="1" i="0" u="none" strike="noStrike" kern="0" cap="none" spc="60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全盛日，小邑犹藏万家室。</a:t>
            </a:r>
            <a:endParaRPr kumimoji="0" lang="en-US" altLang="zh-CN" sz="2800" b="1" i="0" u="none" strike="noStrike" kern="0" cap="none" spc="600" normalizeH="0" baseline="0" noProof="0" smtClean="0">
              <a:ln>
                <a:noFill/>
              </a:ln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60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稻米流脂粟米白，公私仓廪俱丰实。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60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九州道路无豺虎，远行不劳吉日出。</a:t>
            </a:r>
            <a:endParaRPr kumimoji="0" lang="zh-CN" altLang="en-US" sz="2800" b="1" i="0" u="none" strike="noStrike" kern="0" cap="none" spc="600" normalizeH="0" baseline="0" noProof="0" smtClean="0">
              <a:ln>
                <a:noFill/>
              </a:ln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60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0" lang="zh-CN" altLang="en-US" sz="2800" b="1" i="0" u="none" strike="noStrike" kern="0" cap="none" spc="60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杜甫《忆昔》</a:t>
            </a:r>
          </a:p>
        </p:txBody>
      </p:sp>
      <p:pic>
        <p:nvPicPr>
          <p:cNvPr id="16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9525193" y="2068087"/>
            <a:ext cx="2290054" cy="25334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7" name="Group 20"/>
          <p:cNvGrpSpPr/>
          <p:nvPr>
            <p:custDataLst>
              <p:tags r:id="rId5"/>
            </p:custDataLst>
          </p:nvPr>
        </p:nvGrpSpPr>
        <p:grpSpPr>
          <a:xfrm>
            <a:off x="5258524" y="2981190"/>
            <a:ext cx="741672" cy="113690"/>
            <a:chOff x="3824" y="444"/>
            <a:chExt cx="1137" cy="166"/>
          </a:xfrm>
        </p:grpSpPr>
        <p:sp>
          <p:nvSpPr>
            <p:cNvPr id="31" name="椭圆​​ 8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 rot="-316478">
              <a:off x="3824" y="554"/>
              <a:ext cx="56" cy="56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  <p:sp>
          <p:nvSpPr>
            <p:cNvPr id="32" name="椭圆​​ 9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 rot="-316478">
              <a:off x="4904" y="444"/>
              <a:ext cx="57" cy="56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" name="Group 20"/>
          <p:cNvGrpSpPr/>
          <p:nvPr>
            <p:custDataLst>
              <p:tags r:id="rId6"/>
            </p:custDataLst>
          </p:nvPr>
        </p:nvGrpSpPr>
        <p:grpSpPr>
          <a:xfrm>
            <a:off x="5325759" y="3688846"/>
            <a:ext cx="5663974" cy="436269"/>
            <a:chOff x="3824" y="112"/>
            <a:chExt cx="6096" cy="637"/>
          </a:xfrm>
        </p:grpSpPr>
        <p:sp>
          <p:nvSpPr>
            <p:cNvPr id="20" name="圆角矩形​​ 3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 rot="21283522">
              <a:off x="8339" y="112"/>
              <a:ext cx="1581" cy="637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 w="19050">
              <a:solidFill>
                <a:srgbClr val="CC6600"/>
              </a:solidFill>
              <a:round/>
            </a:ln>
          </p:spPr>
          <p:txBody>
            <a:bodyPr anchor="ctr"/>
            <a:lstStyle>
              <a:lvl1pPr marL="342900" indent="-3429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 dirty="0" smtClean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rPr>
                <a:t>经济繁荣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endParaRPr>
            </a:p>
          </p:txBody>
        </p:sp>
        <p:sp>
          <p:nvSpPr>
            <p:cNvPr id="21" name="椭圆​​ 8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rot="-316478">
              <a:off x="3824" y="554"/>
              <a:ext cx="56" cy="56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  <p:sp>
          <p:nvSpPr>
            <p:cNvPr id="22" name="椭圆​​ 9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 rot="-316478">
              <a:off x="4904" y="444"/>
              <a:ext cx="57" cy="56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7"/>
            </p:custDataLst>
          </p:nvPr>
        </p:nvGrpSpPr>
        <p:grpSpPr>
          <a:xfrm>
            <a:off x="251632" y="685183"/>
            <a:ext cx="1353567" cy="1039999"/>
            <a:chOff x="484660" y="715492"/>
            <a:chExt cx="1353567" cy="1039999"/>
          </a:xfrm>
        </p:grpSpPr>
        <p:pic>
          <p:nvPicPr>
            <p:cNvPr id="19" name="图片 18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660" y="715492"/>
              <a:ext cx="1353567" cy="1039999"/>
            </a:xfrm>
            <a:prstGeom prst="rect">
              <a:avLst/>
            </a:prstGeom>
          </p:spPr>
        </p:pic>
        <p:sp>
          <p:nvSpPr>
            <p:cNvPr id="46" name="文本框 45"/>
            <p:cNvSpPr txBox="1"/>
            <p:nvPr>
              <p:custDataLst>
                <p:tags r:id="rId12"/>
              </p:custDataLst>
            </p:nvPr>
          </p:nvSpPr>
          <p:spPr>
            <a:xfrm>
              <a:off x="682303" y="888726"/>
              <a:ext cx="9541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spc="600" smtClean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课后</a:t>
              </a:r>
              <a:endParaRPr lang="en-US" altLang="zh-CN" sz="2400" spc="600" smtClean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  <a:p>
              <a:r>
                <a:rPr lang="zh-CN" altLang="en-US" sz="2400" spc="600" smtClean="0">
                  <a:solidFill>
                    <a:schemeClr val="bg1"/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活动</a:t>
              </a:r>
              <a:endParaRPr lang="zh-CN" altLang="en-US" sz="2400" spc="6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49" name="矩形 48"/>
          <p:cNvSpPr/>
          <p:nvPr>
            <p:custDataLst>
              <p:tags r:id="rId8"/>
            </p:custDataLst>
          </p:nvPr>
        </p:nvSpPr>
        <p:spPr>
          <a:xfrm>
            <a:off x="1279508" y="5439397"/>
            <a:ext cx="9579215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开元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时期，人口众多，粮食丰盈，国库充实，百姓富足，整个社会欣欣向荣。</a:t>
            </a:r>
          </a:p>
        </p:txBody>
      </p:sp>
      <p:sp>
        <p:nvSpPr>
          <p:cNvPr id="50" name="矩形 49"/>
          <p:cNvSpPr/>
          <p:nvPr>
            <p:custDataLst>
              <p:tags r:id="rId9"/>
            </p:custDataLst>
          </p:nvPr>
        </p:nvSpPr>
        <p:spPr>
          <a:xfrm>
            <a:off x="5852963" y="3178844"/>
            <a:ext cx="1517745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廪</a:t>
            </a:r>
            <a:r>
              <a:rPr kumimoji="0" lang="en-US" altLang="zh-CN" i="0" u="none" strike="noStrike" kern="0" cap="none" spc="0" normalizeH="0" baseline="0" noProof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lǐn</a:t>
            </a:r>
            <a:r>
              <a:rPr kumimoji="0" lang="zh-CN" altLang="en-US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：米仓</a:t>
            </a:r>
          </a:p>
        </p:txBody>
      </p:sp>
      <p:sp>
        <p:nvSpPr>
          <p:cNvPr id="51" name="矩形 50"/>
          <p:cNvSpPr/>
          <p:nvPr>
            <p:custDataLst>
              <p:tags r:id="rId10"/>
            </p:custDataLst>
          </p:nvPr>
        </p:nvSpPr>
        <p:spPr>
          <a:xfrm>
            <a:off x="4986884" y="2504839"/>
            <a:ext cx="1243729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邑</a:t>
            </a:r>
            <a:r>
              <a:rPr kumimoji="0" lang="en-US" altLang="zh-CN" i="0" u="none" strike="noStrike" kern="0" cap="none" spc="0" normalizeH="0" baseline="0" noProof="0" err="1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yì:</a:t>
            </a:r>
            <a:r>
              <a:rPr kumimoji="0" lang="zh-CN" altLang="en-US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城邑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78879" y="1464118"/>
            <a:ext cx="211601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唐玄宗前期</a:t>
            </a:r>
            <a:endParaRPr lang="zh-CN" altLang="en-US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201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827" y="-255"/>
            <a:ext cx="2129347" cy="565079"/>
          </a:xfrm>
          <a:prstGeom prst="rect">
            <a:avLst/>
          </a:prstGeom>
          <a:solidFill>
            <a:srgbClr val="C00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2012315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时空定位</a:t>
            </a: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48260" y="1310640"/>
            <a:ext cx="12094633" cy="5494020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indent="457200" algn="just">
              <a:lnSpc>
                <a:spcPct val="120000"/>
              </a:lnSpc>
            </a:pPr>
            <a:r>
              <a:rPr lang="en-US" sz="266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本单元</a:t>
            </a:r>
            <a:r>
              <a:rPr lang="en-US" sz="266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主题</a:t>
            </a:r>
            <a:r>
              <a:rPr lang="en-US" sz="266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是“繁荣与开放的时代”，这一时期的突出特点是“</a:t>
            </a:r>
            <a:r>
              <a:rPr lang="en-US" sz="266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繁荣与开放</a:t>
            </a:r>
            <a:r>
              <a:rPr lang="en-US" sz="266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”，特别是唐朝在</a:t>
            </a:r>
            <a:r>
              <a:rPr lang="en-US" sz="266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政治、经济、文化、民族交融、对外交往、社会习俗</a:t>
            </a:r>
            <a:r>
              <a:rPr lang="en-US" sz="266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各方面都体现了繁荣和开放的特点。唐朝的繁荣增强了唐朝政府的民族自信心，从而敢于开放也乐于开放；在开放过程中，各民族的优秀人才为唐政府所用，各民族的经济文化成果被唐朝所吸收借鉴，这些都促进了唐朝政治、经济、文化的繁荣。</a:t>
            </a:r>
            <a:endParaRPr lang="en-US" altLang="zh-CN" sz="2660" b="1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indent="457200" algn="just">
              <a:lnSpc>
                <a:spcPct val="120000"/>
              </a:lnSpc>
            </a:pPr>
            <a:r>
              <a:rPr lang="zh-CN" altLang="en-US" sz="266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隋唐时期分项特点：</a:t>
            </a:r>
            <a:endParaRPr kumimoji="0" lang="zh-CN" altLang="en-US" sz="266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indent="457200" algn="just">
              <a:lnSpc>
                <a:spcPct val="120000"/>
              </a:lnSpc>
            </a:pPr>
            <a:r>
              <a:rPr lang="en-US" sz="266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政         </a:t>
            </a:r>
            <a:r>
              <a:rPr lang="en-US" sz="2660" b="1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治</a:t>
            </a:r>
            <a:r>
              <a:rPr lang="en-US" sz="266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：国家统一、中央集权完善、政治清明</a:t>
            </a:r>
            <a:endParaRPr lang="en-US" sz="266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457200" algn="just">
              <a:lnSpc>
                <a:spcPct val="120000"/>
              </a:lnSpc>
            </a:pPr>
            <a:r>
              <a:rPr lang="en-US" sz="266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经         </a:t>
            </a:r>
            <a:r>
              <a:rPr lang="en-US" sz="2660" b="1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济</a:t>
            </a:r>
            <a:r>
              <a:rPr lang="en-US" sz="266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：高度繁荣</a:t>
            </a:r>
            <a:endParaRPr lang="en-US" sz="266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457200" algn="just">
              <a:lnSpc>
                <a:spcPct val="120000"/>
              </a:lnSpc>
            </a:pPr>
            <a:r>
              <a:rPr lang="en-US" sz="2660" b="1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民族关系</a:t>
            </a:r>
            <a:r>
              <a:rPr lang="en-US" sz="266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sz="266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开明</a:t>
            </a:r>
            <a:r>
              <a:rPr lang="zh-CN" altLang="en-US" sz="266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的民族政策</a:t>
            </a:r>
            <a:r>
              <a:rPr lang="en-US" sz="266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sz="266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民族关系</a:t>
            </a:r>
            <a:r>
              <a:rPr lang="zh-CN" altLang="en-US" sz="266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和睦</a:t>
            </a:r>
            <a:endParaRPr lang="en-US" sz="266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457200" algn="just">
              <a:lnSpc>
                <a:spcPct val="120000"/>
              </a:lnSpc>
            </a:pPr>
            <a:r>
              <a:rPr lang="en-US" sz="2660" b="1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对外关系</a:t>
            </a:r>
            <a:r>
              <a:rPr lang="en-US" sz="266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：对外</a:t>
            </a:r>
            <a:r>
              <a:rPr lang="en-US" sz="2660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开放</a:t>
            </a:r>
            <a:r>
              <a:rPr lang="en-US" sz="266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、交流频繁</a:t>
            </a:r>
            <a:endParaRPr lang="en-US" sz="266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457200" algn="just">
              <a:lnSpc>
                <a:spcPct val="120000"/>
              </a:lnSpc>
            </a:pPr>
            <a:r>
              <a:rPr lang="en-US" sz="2660" b="1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科技文化：</a:t>
            </a:r>
            <a:r>
              <a:rPr lang="en-US" sz="266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科技进步、文化辉煌</a:t>
            </a:r>
            <a:endParaRPr sz="2660" kern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charset="-122"/>
              <a:ea typeface="黑体" panose="02010609060101010101" charset="-122"/>
              <a:cs typeface="Arial" panose="020B0604020202020204"/>
              <a:sym typeface="+mn-ea"/>
            </a:endParaRPr>
          </a:p>
        </p:txBody>
      </p:sp>
      <p:sp>
        <p:nvSpPr>
          <p:cNvPr id="10" name="Shape 120"/>
          <p:cNvSpPr/>
          <p:nvPr>
            <p:custDataLst>
              <p:tags r:id="rId10"/>
            </p:custDataLst>
          </p:nvPr>
        </p:nvSpPr>
        <p:spPr>
          <a:xfrm>
            <a:off x="1800013" y="726440"/>
            <a:ext cx="8245687" cy="4305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  <a:scene3d>
              <a:camera prst="orthographicFront"/>
              <a:lightRig rig="threePt" dir="t"/>
            </a:scene3d>
          </a:bodyPr>
          <a:lstStyle>
            <a:lvl1pPr>
              <a:defRPr b="1">
                <a:solidFill>
                  <a:srgbClr val="B61C2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b="0">
                <a:solidFill>
                  <a:srgbClr val="000000"/>
                </a:solidFill>
              </a:defRPr>
            </a:pPr>
            <a:r>
              <a:rPr lang="zh-CN" altLang="en-US" sz="2795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第一单元</a:t>
            </a:r>
            <a:r>
              <a:rPr lang="zh-CN" sz="2795" b="1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sym typeface="微软雅黑" panose="020B0503020204020204" charset="-122"/>
              </a:rPr>
              <a:t> </a:t>
            </a:r>
            <a:r>
              <a:rPr lang="zh-CN" sz="2795" b="1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sym typeface="微软雅黑" panose="020B0503020204020204" charset="-122"/>
              </a:rPr>
              <a:t>隋唐时期：繁荣与开放的时代</a:t>
            </a:r>
            <a:endParaRPr kumimoji="0" lang="en-US" altLang="zh-CN" sz="2795" b="1" i="0" u="none" strike="noStrike" kern="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0" y="1231053"/>
          <a:ext cx="11664950" cy="5311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315"/>
                <a:gridCol w="3637915"/>
                <a:gridCol w="4095115"/>
                <a:gridCol w="2427605"/>
              </a:tblGrid>
              <a:tr h="785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rgbClr val="FFFFFF"/>
                          </a:solidFill>
                          <a:latin typeface="创艺简标宋" charset="0"/>
                          <a:ea typeface="创艺简标宋" charset="0"/>
                        </a:rPr>
                        <a:t>唐太宗</a:t>
                      </a:r>
                    </a:p>
                  </a:txBody>
                  <a:tcPr marL="121920" marR="121920" marT="60960" marB="6096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A3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rgbClr val="FFFFFF"/>
                          </a:solidFill>
                          <a:latin typeface="创艺简标宋" charset="0"/>
                          <a:ea typeface="创艺简标宋" charset="0"/>
                        </a:rPr>
                        <a:t>武则天</a:t>
                      </a:r>
                    </a:p>
                  </a:txBody>
                  <a:tcPr marL="121920" marR="121920" marT="60960" marB="6096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A3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>
                          <a:solidFill>
                            <a:srgbClr val="FFFFFF"/>
                          </a:solidFill>
                          <a:latin typeface="创艺简标宋" charset="0"/>
                          <a:ea typeface="创艺简标宋" charset="0"/>
                        </a:rPr>
                        <a:t>唐玄宗</a:t>
                      </a:r>
                    </a:p>
                  </a:txBody>
                  <a:tcPr marL="121920" marR="121920" marT="60960" marB="6096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A3A1"/>
                    </a:solidFill>
                  </a:tcPr>
                </a:tc>
              </a:tr>
              <a:tr h="819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政治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665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121920" marR="121920" marT="60960" marB="6096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665">
                        <a:solidFill>
                          <a:srgbClr val="40404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121920" marR="121920" marT="60960" marB="6096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665">
                        <a:solidFill>
                          <a:srgbClr val="40404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121920" marR="121920" marT="60960" marB="6096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1614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经济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665">
                        <a:solidFill>
                          <a:srgbClr val="40404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121920" marR="121920" marT="60960" marB="6096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665">
                        <a:solidFill>
                          <a:srgbClr val="40404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121920" marR="121920" marT="60960" marB="6096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665">
                        <a:solidFill>
                          <a:srgbClr val="40404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121920" marR="121920" marT="60960" marB="6096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</a:tr>
              <a:tr h="11760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用人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665">
                        <a:solidFill>
                          <a:srgbClr val="40404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121920" marR="121920" marT="60960" marB="6096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665">
                        <a:solidFill>
                          <a:srgbClr val="40404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121920" marR="121920" marT="60960" marB="6096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665">
                        <a:solidFill>
                          <a:srgbClr val="40404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121920" marR="121920" marT="60960" marB="6096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3690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形成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局面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86A3A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665">
                        <a:solidFill>
                          <a:srgbClr val="40404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121920" marR="121920" marT="60960" marB="6096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86A3A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665">
                        <a:solidFill>
                          <a:srgbClr val="40404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121920" marR="121920" marT="60960" marB="6096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86A3A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665">
                        <a:solidFill>
                          <a:srgbClr val="40404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楷体" panose="02010609060101010101" pitchFamily="49" charset="-122"/>
                      </a:endParaRPr>
                    </a:p>
                  </a:txBody>
                  <a:tcPr marL="121920" marR="121920" marT="60960" marB="6096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86A3A1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697567" y="2052320"/>
            <a:ext cx="355261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完善三省六部制，制定法律，减省刑罚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473700" y="2257213"/>
            <a:ext cx="3552613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打击敌对的官僚贵族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93767" y="2051473"/>
            <a:ext cx="194564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整顿吏治，裁减冗员</a:t>
            </a:r>
            <a:endParaRPr lang="zh-CN" altLang="en-US" sz="2665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62760" y="3089487"/>
            <a:ext cx="355261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减轻人民的劳役负担，鼓励发展农业生产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15373" y="3089487"/>
            <a:ext cx="4128347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继续推行减轻人民负担的政策措施,重视发展生产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62760" y="4216400"/>
            <a:ext cx="355261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增加科举考试科目，严格考察各级官吏的政绩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15373" y="4216400"/>
            <a:ext cx="4128347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大力发展科举制，创立殿试制度，不拘一格选拔人才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43720" y="3089487"/>
            <a:ext cx="194564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发展经济，改革税制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76080" y="4353560"/>
            <a:ext cx="2389293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重用贤能，重视官吏考核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95120" y="5637953"/>
            <a:ext cx="3552613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“贞观之治”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47945" y="5451475"/>
            <a:ext cx="4128135" cy="10166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buClrTx/>
              <a:buSzTx/>
              <a:buFontTx/>
              <a:buNone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“贞观遗风”</a:t>
            </a:r>
          </a:p>
          <a:p>
            <a:pPr algn="ctr"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“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政启开元，治宏贞观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”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171940" y="5637953"/>
            <a:ext cx="2389293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“开元盛世”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77645" y="417830"/>
            <a:ext cx="95973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defTabSz="914400">
              <a:buClrTx/>
              <a:buSzTx/>
              <a:buFontTx/>
              <a:defRPr/>
            </a:pPr>
            <a:r>
              <a:rPr lang="en-US" altLang="zh-CN" sz="2800" b="1" noProof="0" dirty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比较唐太宗、武则天、唐玄宗</a:t>
            </a:r>
            <a:r>
              <a:rPr lang="zh-CN" altLang="en-US" sz="2800" b="1" noProof="0" dirty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2800" b="1" noProof="0" dirty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治国措施</a:t>
            </a:r>
            <a:r>
              <a:rPr lang="zh-CN" altLang="en-US" sz="2800" b="1" noProof="0" dirty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及形成局面</a:t>
            </a:r>
            <a:endParaRPr lang="zh-CN" altLang="en-US" sz="28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74040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/>
      <p:bldP spid="6" grpId="0" animBg="1"/>
      <p:bldP spid="6" grpId="1"/>
      <p:bldP spid="7" grpId="0" animBg="1"/>
      <p:bldP spid="7" grpId="1"/>
      <p:bldP spid="8" grpId="0" animBg="1"/>
      <p:bldP spid="8" grpId="1"/>
      <p:bldP spid="9" grpId="0" animBg="1"/>
      <p:bldP spid="9" grpId="1"/>
      <p:bldP spid="10" grpId="0"/>
      <p:bldP spid="10" grpId="1"/>
      <p:bldP spid="11" grpId="0"/>
      <p:bldP spid="11" grpId="1"/>
      <p:bldP spid="12" grpId="0" animBg="1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958850" y="1232535"/>
            <a:ext cx="10909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</a:t>
            </a:r>
            <a:r>
              <a:rPr lang="en-US" altLang="zh-CN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贞观之治、开元盛世</a:t>
            </a:r>
            <a:r>
              <a:rPr lang="en-US" altLang="zh-CN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3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局面出现的共同原因有哪些？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349832" y="1913255"/>
            <a:ext cx="10027920" cy="1076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国家统一</a:t>
            </a:r>
            <a:r>
              <a:rPr lang="zh-CN" altLang="en-US" sz="32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，政局稳定，统治者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励精图治，重视发展生产，</a:t>
            </a:r>
          </a:p>
          <a:p>
            <a:pPr algn="l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虚心纳谏，重用人才，注重减轻人民负担。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548879" y="3855085"/>
            <a:ext cx="8822690" cy="15684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3200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国家统一、政局稳定是</a:t>
            </a:r>
            <a:r>
              <a:rPr lang="zh-CN" altLang="en-US" sz="32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经济发展的前提条件；</a:t>
            </a:r>
          </a:p>
          <a:p>
            <a:pPr algn="l"/>
            <a:r>
              <a:rPr lang="zh-CN" altLang="en-US" sz="32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治理国家要注重人才的培养和选拔任用；</a:t>
            </a:r>
          </a:p>
          <a:p>
            <a:pPr algn="l"/>
            <a:r>
              <a:rPr lang="zh-CN" altLang="en-US" sz="32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要重视经济发展；更要以民为本，改善民生。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767205" y="3130550"/>
            <a:ext cx="9293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C00000"/>
                </a:solidFill>
              </a:rPr>
              <a:t>唐朝前期盛世局面的出现对我们今天有何启示？</a:t>
            </a:r>
          </a:p>
        </p:txBody>
      </p:sp>
    </p:spTree>
    <p:extLst>
      <p:ext uri="{BB962C8B-B14F-4D97-AF65-F5344CB8AC3E}">
        <p14:creationId xmlns:p14="http://schemas.microsoft.com/office/powerpoint/2010/main" val="417937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855133" y="2286847"/>
            <a:ext cx="11341947" cy="931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247140" y="2020993"/>
            <a:ext cx="0" cy="239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2683933" y="2020993"/>
            <a:ext cx="0" cy="239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529580" y="2020993"/>
            <a:ext cx="0" cy="239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7156027" y="2020993"/>
            <a:ext cx="0" cy="239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695960" y="2308860"/>
            <a:ext cx="1142153" cy="140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西汉</a:t>
            </a:r>
          </a:p>
          <a:p>
            <a:pPr algn="ctr">
              <a:buClrTx/>
              <a:buSzTx/>
              <a:buFontTx/>
            </a:pPr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汉文帝</a:t>
            </a:r>
          </a:p>
          <a:p>
            <a:pPr algn="ctr">
              <a:buClrTx/>
              <a:buSzTx/>
              <a:buFontTx/>
            </a:pPr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汉景帝</a:t>
            </a:r>
          </a:p>
          <a:p>
            <a:pPr algn="ctr">
              <a:buClrTx/>
              <a:buSzTx/>
              <a:buFontTx/>
            </a:pPr>
            <a:endParaRPr lang="zh-CN" altLang="en-US" sz="21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4037753" y="2020993"/>
            <a:ext cx="0" cy="239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3478953" y="2473113"/>
            <a:ext cx="1117600" cy="74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东汉</a:t>
            </a:r>
          </a:p>
          <a:p>
            <a:pPr algn="ctr"/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光武帝</a:t>
            </a:r>
            <a:endParaRPr lang="zh-CN" sz="21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4955540" y="2473113"/>
            <a:ext cx="1215813" cy="74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隋朝</a:t>
            </a:r>
          </a:p>
          <a:p>
            <a:pPr algn="ctr"/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隋文帝</a:t>
            </a:r>
            <a:endParaRPr lang="zh-CN" sz="21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6661573" y="2473113"/>
            <a:ext cx="1112520" cy="74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唐朝</a:t>
            </a:r>
          </a:p>
          <a:p>
            <a:pPr algn="ctr">
              <a:buClrTx/>
              <a:buSzTx/>
              <a:buFontTx/>
            </a:pPr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唐太宗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8081433" y="2473113"/>
            <a:ext cx="1192107" cy="74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唐朝</a:t>
            </a:r>
          </a:p>
          <a:p>
            <a:pPr algn="ctr"/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武则天</a:t>
            </a:r>
            <a:endParaRPr lang="zh-CN" sz="21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9470813" y="2434167"/>
            <a:ext cx="1247140" cy="74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None/>
            </a:pPr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唐朝</a:t>
            </a:r>
          </a:p>
          <a:p>
            <a:pPr algn="ctr">
              <a:buClrTx/>
              <a:buSzTx/>
              <a:buNone/>
            </a:pPr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唐玄宗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8677487" y="2022687"/>
            <a:ext cx="0" cy="239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093960" y="2052320"/>
            <a:ext cx="0" cy="239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/>
        </p:nvSpPr>
        <p:spPr>
          <a:xfrm>
            <a:off x="866140" y="1246293"/>
            <a:ext cx="812800" cy="74930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文景之治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5144347" y="1236980"/>
            <a:ext cx="837353" cy="749300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开皇之治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152553" y="1246293"/>
            <a:ext cx="1049867" cy="749300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贞观遗风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61573" y="1246293"/>
            <a:ext cx="989753" cy="74930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贞观之治</a:t>
            </a:r>
            <a:endParaRPr lang="zh-CN" altLang="en-US" sz="21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674860" y="1257300"/>
            <a:ext cx="837353" cy="74930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>
              <a:buClrTx/>
              <a:buSzTx/>
              <a:buNone/>
            </a:pPr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开元盛世</a:t>
            </a:r>
            <a:endParaRPr lang="zh-CN" altLang="en-US" sz="21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062970" y="2434167"/>
            <a:ext cx="728980" cy="1407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SzTx/>
              <a:buNone/>
            </a:pPr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清朝</a:t>
            </a:r>
          </a:p>
          <a:p>
            <a:pPr algn="ctr">
              <a:buClrTx/>
              <a:buSzTx/>
              <a:buNone/>
            </a:pPr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康熙</a:t>
            </a:r>
          </a:p>
          <a:p>
            <a:pPr algn="ctr">
              <a:buClrTx/>
              <a:buSzTx/>
              <a:buNone/>
            </a:pPr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雍正</a:t>
            </a:r>
          </a:p>
          <a:p>
            <a:pPr algn="ctr">
              <a:buClrTx/>
              <a:buSzTx/>
              <a:buNone/>
            </a:pPr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乾隆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11427460" y="2063327"/>
            <a:ext cx="0" cy="239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0894060" y="1285240"/>
            <a:ext cx="1065953" cy="749300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buClrTx/>
              <a:buSzTx/>
              <a:buNone/>
            </a:pPr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康乾盛世</a:t>
            </a:r>
            <a:endParaRPr lang="zh-CN" altLang="en-US" sz="21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31353" y="1236980"/>
            <a:ext cx="812800" cy="74930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光武中兴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77533" y="1236980"/>
            <a:ext cx="812800" cy="74930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汉武盛世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58458" y="2473113"/>
            <a:ext cx="1002030" cy="749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西汉</a:t>
            </a:r>
          </a:p>
          <a:p>
            <a:pPr algn="ctr"/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汉武帝</a:t>
            </a:r>
            <a:endParaRPr lang="zh-CN" altLang="en-US" sz="21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247" y="1274233"/>
            <a:ext cx="861060" cy="74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盛世局面</a:t>
            </a:r>
            <a:endParaRPr lang="zh-CN" altLang="en-US" sz="21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0" y="2473113"/>
            <a:ext cx="887307" cy="74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13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朝代皇帝</a:t>
            </a:r>
            <a:endParaRPr lang="zh-CN" altLang="en-US" sz="213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38120" y="3964940"/>
            <a:ext cx="9356403" cy="169853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  <a:sym typeface="Arial" panose="020B0604020202020204"/>
              </a:rPr>
              <a:t>＊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  <a:sym typeface="Arial" panose="020B0604020202020204"/>
              </a:rPr>
              <a:t>统治者吸取前朝灭亡的教训，开明的统治政策（统治者个人素养）</a:t>
            </a:r>
          </a:p>
          <a:p>
            <a:pPr marL="0" marR="0" indent="0" algn="l" defTabSz="914400" rtl="0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  <a:sym typeface="Arial" panose="020B0604020202020204"/>
              </a:rPr>
              <a:t>＊注重农业生产，轻徭薄赋。</a:t>
            </a:r>
          </a:p>
          <a:p>
            <a:pPr marL="0" marR="0" indent="0" algn="l" defTabSz="914400" rtl="0" eaLnBrk="1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  <a:sym typeface="Arial" panose="020B0604020202020204"/>
              </a:rPr>
              <a:t>＊选贤用能、善用人才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5880" y="4610947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盛世出现的原因：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17407" y="589534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sym typeface="Arial" panose="020B0604020202020204"/>
              </a:rPr>
              <a:t>盛世表现：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683933" y="5895340"/>
            <a:ext cx="6062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/>
              </a:rPr>
              <a:t>政治清明、经济繁荣、社会安定、国家统一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312110" y="3302613"/>
            <a:ext cx="3840480" cy="64516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sz="3600" dirty="0"/>
              <a:t>中国古代盛世局面</a:t>
            </a:r>
          </a:p>
        </p:txBody>
      </p:sp>
      <p:sp>
        <p:nvSpPr>
          <p:cNvPr id="27" name="TextBox 15"/>
          <p:cNvSpPr txBox="1"/>
          <p:nvPr/>
        </p:nvSpPr>
        <p:spPr>
          <a:xfrm>
            <a:off x="-31115" y="574675"/>
            <a:ext cx="2161540" cy="64516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知识拓展</a:t>
            </a:r>
            <a:endParaRPr lang="zh-CN" altLang="en-US" sz="36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ldLvl="0" animBg="1"/>
      <p:bldP spid="106" grpId="0" bldLvl="0" animBg="1"/>
      <p:bldP spid="107" grpId="0" bldLvl="0" animBg="1"/>
      <p:bldP spid="8" grpId="0" bldLvl="0" animBg="1"/>
      <p:bldP spid="17" grpId="0" bldLvl="0" animBg="1"/>
      <p:bldP spid="25" grpId="0" bldLvl="0" animBg="1"/>
      <p:bldP spid="10" grpId="0" bldLvl="0" animBg="1"/>
      <p:bldP spid="11" grpId="0" bldLvl="0" animBg="1"/>
      <p:bldP spid="20" grpId="0" bldLvl="0"/>
      <p:bldP spid="21" grpId="0"/>
      <p:bldP spid="26" grpId="0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5968" y="927320"/>
            <a:ext cx="82953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b="1" kern="1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400" b="1" kern="1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</a:t>
            </a:r>
            <a:r>
              <a:rPr lang="en-US" altLang="zh-CN" sz="2400" b="1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zh-CN" sz="2400" b="1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其有老死于文场者，亦所无恨。故有诗云：太宗皇帝真长策，赚得英雄尽白头！</a:t>
            </a:r>
            <a:r>
              <a:rPr lang="en-US" altLang="zh-CN" sz="2400" b="1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2400" b="1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材料反映当时推行的是</a:t>
            </a:r>
            <a:endParaRPr lang="zh-CN" altLang="zh-CN" sz="2400" b="1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400" b="1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A.</a:t>
            </a:r>
            <a:r>
              <a:rPr lang="zh-CN" altLang="zh-CN" sz="2400" b="1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察举制</a:t>
            </a:r>
            <a:r>
              <a:rPr lang="en-US" altLang="zh-CN" sz="2400" b="1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		B.</a:t>
            </a:r>
            <a:r>
              <a:rPr lang="zh-CN" altLang="zh-CN" sz="2400" b="1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九品中正制</a:t>
            </a:r>
            <a:r>
              <a:rPr lang="en-US" altLang="zh-CN" sz="2400" b="1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	</a:t>
            </a:r>
            <a:endParaRPr lang="en-US" altLang="zh-CN" sz="2400" b="1" kern="1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400" b="1" kern="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4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zh-CN" sz="24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科举制</a:t>
            </a:r>
            <a:r>
              <a:rPr lang="en-US" altLang="zh-CN" sz="24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400" b="1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	D.</a:t>
            </a:r>
            <a:r>
              <a:rPr lang="zh-CN" altLang="zh-CN" sz="2400" b="1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三省六部制</a:t>
            </a:r>
            <a:endParaRPr lang="zh-CN" altLang="zh-CN" sz="2400" b="1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68" y="3032514"/>
            <a:ext cx="9808420" cy="2095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32127" y="631528"/>
            <a:ext cx="6512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endParaRPr lang="zh-CN" altLang="en-US" sz="60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88418" y="3217943"/>
            <a:ext cx="6512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endParaRPr lang="zh-CN" altLang="en-US" sz="60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63805" y="3955823"/>
            <a:ext cx="6512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endParaRPr lang="zh-CN" altLang="en-US" sz="60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61709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414020" y="918210"/>
            <a:ext cx="11363960" cy="2875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lang="en-US" altLang="zh-CN" sz="2800" b="1" kern="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lang="zh-CN" altLang="en-US" sz="2800" b="1" kern="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sz="2400" b="1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（2021·河南</a:t>
            </a:r>
            <a:r>
              <a:rPr lang="zh-CN" sz="2400" b="1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开封</a:t>
            </a:r>
            <a:r>
              <a:rPr sz="2400" b="1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sz="2400" b="1" kern="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钱穆在《国史大纲》中指出“秦、汉以来中国政治之长进，即在政府渐渐脱离王室而独立化，王室代表贵族特权之世袭，政府代表平民合理之进退，而宰相为政府领袖，君权、相权互为节制。”下列选项中最能支持该现点的制度是</a:t>
            </a: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400" b="1" kern="0" dirty="0" err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A．三公九卿制</a:t>
            </a:r>
            <a:r>
              <a:rPr sz="2400" b="1" kern="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r>
              <a:rPr sz="2400" b="1" kern="0" dirty="0" err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B．三省六部制</a:t>
            </a:r>
            <a:r>
              <a:rPr sz="2400" b="1" kern="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r>
              <a:rPr sz="2400" b="1" kern="0" dirty="0" err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C．内阁制度</a:t>
            </a:r>
            <a:r>
              <a:rPr sz="2400" b="1" kern="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r>
              <a:rPr sz="2400" b="1" kern="0" dirty="0" err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D．军机处制度</a:t>
            </a:r>
            <a:endParaRPr sz="2400" b="1" kern="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382270" y="3851910"/>
            <a:ext cx="11087735" cy="2787650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000" b="1" kern="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【答案】B</a:t>
            </a: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000" b="1" kern="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【详解】根据所学知识，隋唐时期实行三省六部制，恰当地处理皇权与相权的关系，官僚政治走向完善，B正确；秦朝三公九卿制是官僚政治的开始阶段，不够完善，三公均对皇帝负责，未能实现与君权的相互节制，并不是“最能反映”钱穆观点的制度，排除A；内阁制没有实现“君权、相权互为节制”，排除C；清雍正帝设立军机处，军国大事由皇帝一人裁决，且宰相制度在明朝时期已经废除，无法实现“君权、相权，互为节制”，排除D。故选B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583565" y="839470"/>
            <a:ext cx="11363960" cy="2362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lang="en-US" sz="2000" b="1" kern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sz="2000" b="1" kern="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．</a:t>
            </a:r>
            <a:r>
              <a:rPr sz="2000" b="1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（2021·山东济宁）</a:t>
            </a:r>
            <a:r>
              <a:rPr sz="2000" b="1" kern="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某历史兴趣小组在探究“文景之治”“贞观之治”和“开元盛世”等封建社会的治世局面的出现原因时，发现共同点有</a:t>
            </a: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000" b="1" kern="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①</a:t>
            </a:r>
            <a:r>
              <a:rPr sz="2000" b="1" kern="0" dirty="0" err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国家统一、社会安定是治世出现的前提</a:t>
            </a:r>
            <a:r>
              <a:rPr sz="2000" b="1" kern="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②</a:t>
            </a:r>
            <a:r>
              <a:rPr sz="2000" b="1" kern="0" dirty="0" err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统治者善于用人，注重科举选才</a:t>
            </a:r>
            <a:endParaRPr sz="2000" b="1" kern="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000" b="1" kern="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③</a:t>
            </a:r>
            <a:r>
              <a:rPr sz="2000" b="1" kern="0" dirty="0" err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统治者重视农业生产，注意减轻百姓负担</a:t>
            </a:r>
            <a:r>
              <a:rPr sz="2000" b="1" kern="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④</a:t>
            </a:r>
            <a:r>
              <a:rPr sz="2000" b="1" kern="0" dirty="0" err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统治者推行垦荒政策</a:t>
            </a:r>
            <a:endParaRPr sz="2000" b="1" kern="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000" b="1" kern="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A．①②	</a:t>
            </a:r>
            <a:r>
              <a:rPr lang="en-US" sz="2000" b="1" kern="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</a:t>
            </a:r>
            <a:r>
              <a:rPr sz="2000" b="1" kern="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B．②③	</a:t>
            </a:r>
            <a:r>
              <a:rPr lang="en-US" sz="2000" b="1" kern="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sz="2000" b="1" kern="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C．①③	</a:t>
            </a:r>
            <a:r>
              <a:rPr lang="en-US" sz="2000" b="1" kern="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sz="2000" b="1" kern="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D．①④</a:t>
            </a:r>
          </a:p>
        </p:txBody>
      </p:sp>
      <p:sp>
        <p:nvSpPr>
          <p:cNvPr id="3" name="TextBox 5"/>
          <p:cNvSpPr txBox="1"/>
          <p:nvPr/>
        </p:nvSpPr>
        <p:spPr>
          <a:xfrm>
            <a:off x="583565" y="3147060"/>
            <a:ext cx="11087735" cy="3710940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000" b="1" kern="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【答案】C</a:t>
            </a: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000" b="1" kern="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【详解】依据课本所学可知，文景时期，统治者注重农业生产，提倡以农为本，关心农桑，将其赋税和徭役。政治清明，经济发展，人民生活安定，历史上称这一时期为“文景之治”；唐太宗统治时期，减轻人民的劳役负担，鼓励发展农业生产，政治比较清明，经济得到进一步发展，国力增强，文教昌盛。历史上称之为“贞观之治”；唐玄宗统治时期，重视农业生产，兴修水利工程，减轻百姓负担。当时政治稳定，经济繁荣，国库充盈，民生生活安定，唐朝进入鼎盛时期，历史成为“开元盛世”。由此可知，①③符合题意，C正确；科举制是隋朝时期诞生的，文景时期，还没有科举制，②错误，AB排除；文景帝时期，推行垦荒政策，④错误，D排除；故选C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628874"/>
            <a:ext cx="12193332" cy="25907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-58" y="-23496"/>
            <a:ext cx="12190788" cy="6943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37353" y="3576109"/>
            <a:ext cx="4654651" cy="3344000"/>
          </a:xfrm>
          <a:prstGeom prst="rect">
            <a:avLst/>
          </a:prstGeom>
        </p:spPr>
      </p:pic>
      <p:pic>
        <p:nvPicPr>
          <p:cNvPr id="11" name="图片 10" hidden="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" r="1735"/>
          <a:stretch>
            <a:fillRect/>
          </a:stretch>
        </p:blipFill>
        <p:spPr>
          <a:xfrm>
            <a:off x="-9525" y="0"/>
            <a:ext cx="12211050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2" y="2407"/>
            <a:ext cx="4197989" cy="4197989"/>
          </a:xfrm>
          <a:prstGeom prst="rect">
            <a:avLst/>
          </a:prstGeom>
        </p:spPr>
      </p:pic>
      <p:grpSp>
        <p:nvGrpSpPr>
          <p:cNvPr id="30" name="组合 29" hidden="1"/>
          <p:cNvGrpSpPr/>
          <p:nvPr/>
        </p:nvGrpSpPr>
        <p:grpSpPr>
          <a:xfrm>
            <a:off x="2808316" y="1823996"/>
            <a:ext cx="7032779" cy="3194211"/>
            <a:chOff x="4886261" y="1225543"/>
            <a:chExt cx="2492578" cy="3914417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4887274" y="1233065"/>
              <a:ext cx="248890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4887274" y="1225545"/>
              <a:ext cx="0" cy="391065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7376176" y="1225543"/>
              <a:ext cx="0" cy="391065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4886261" y="5136198"/>
              <a:ext cx="74112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637178" y="5139960"/>
              <a:ext cx="74166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2002002" y="1997020"/>
            <a:ext cx="9051925" cy="3018423"/>
            <a:chOff x="2861781" y="1668782"/>
            <a:chExt cx="7834287" cy="3018423"/>
          </a:xfrm>
          <a:noFill/>
        </p:grpSpPr>
        <p:sp>
          <p:nvSpPr>
            <p:cNvPr id="26" name="文本框 25"/>
            <p:cNvSpPr txBox="1"/>
            <p:nvPr/>
          </p:nvSpPr>
          <p:spPr>
            <a:xfrm>
              <a:off x="2861781" y="1668782"/>
              <a:ext cx="7834287" cy="13234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 smtClean="0">
                  <a:solidFill>
                    <a:prstClr val="black"/>
                  </a:solidFill>
                  <a:latin typeface="华文新魏" panose="02010800040101010101" charset="-122"/>
                  <a:ea typeface="华文新魏" panose="02010800040101010101" charset="-122"/>
                </a:rPr>
                <a:t>第</a:t>
              </a:r>
              <a:r>
                <a:rPr lang="en-US" altLang="zh-CN" sz="8000" dirty="0" smtClean="0">
                  <a:solidFill>
                    <a:prstClr val="black"/>
                  </a:solidFill>
                  <a:latin typeface="华文新魏" panose="02010800040101010101" charset="-122"/>
                  <a:ea typeface="华文新魏" panose="02010800040101010101" charset="-122"/>
                </a:rPr>
                <a:t>3</a:t>
              </a:r>
              <a:r>
                <a:rPr lang="zh-CN" altLang="en-US" sz="8000" dirty="0" smtClean="0">
                  <a:solidFill>
                    <a:prstClr val="black"/>
                  </a:solidFill>
                  <a:latin typeface="华文新魏" panose="02010800040101010101" charset="-122"/>
                  <a:ea typeface="华文新魏" panose="02010800040101010101" charset="-122"/>
                </a:rPr>
                <a:t>课   盛唐</a:t>
              </a:r>
              <a:r>
                <a:rPr lang="zh-CN" altLang="en-US" sz="8000" dirty="0">
                  <a:solidFill>
                    <a:prstClr val="black"/>
                  </a:solidFill>
                  <a:latin typeface="华文新魏" panose="02010800040101010101" charset="-122"/>
                  <a:ea typeface="华文新魏" panose="02010800040101010101" charset="-122"/>
                </a:rPr>
                <a:t>气象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606810" y="2472325"/>
              <a:ext cx="309880" cy="22148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zh-CN" altLang="en-US" sz="13800" dirty="0">
                <a:solidFill>
                  <a:prstClr val="black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317296" y="2074440"/>
              <a:ext cx="309880" cy="22148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zh-CN" altLang="en-US" sz="13800" dirty="0">
                <a:solidFill>
                  <a:prstClr val="black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endParaRPr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006" y="2302694"/>
            <a:ext cx="2527927" cy="1674521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77" y="5178896"/>
            <a:ext cx="1687363" cy="654283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278" y="1107341"/>
            <a:ext cx="2125299" cy="82409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829686" y="620401"/>
            <a:ext cx="6266428" cy="6451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隋唐时期：繁荣与开放的时代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4391" y="4877515"/>
            <a:ext cx="8332728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</a:rPr>
              <a:t>新课标：知道唐朝兴盛的原因；了解文成公主入藏等史实，从制度、经济、文学艺术、民族交往等方面认识唐王朝在世界历史上的重要地位。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56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graphicFrame>
        <p:nvGraphicFramePr>
          <p:cNvPr id="2" name="表格 5"/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816863873"/>
              </p:ext>
            </p:extLst>
          </p:nvPr>
        </p:nvGraphicFramePr>
        <p:xfrm>
          <a:off x="347663" y="1326833"/>
          <a:ext cx="11418570" cy="44055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075"/>
                <a:gridCol w="1160462"/>
                <a:gridCol w="9658033"/>
              </a:tblGrid>
              <a:tr h="1338082">
                <a:tc rowSpan="3">
                  <a:txBody>
                    <a:bodyPr/>
                    <a:lstStyle/>
                    <a:p>
                      <a:r>
                        <a:rPr lang="zh-CN" altLang="en-US" sz="2400" b="1" kern="100" spc="100" dirty="0">
                          <a:solidFill>
                            <a:srgbClr val="FF0000"/>
                          </a:solidFill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繁荣</a:t>
                      </a:r>
                      <a:r>
                        <a:rPr lang="zh-CN" altLang="en-US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的社会经济</a:t>
                      </a:r>
                    </a:p>
                  </a:txBody>
                  <a:tcPr marL="91441" marR="91441" marT="45708" marB="45708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农业</a:t>
                      </a:r>
                    </a:p>
                  </a:txBody>
                  <a:tcPr marL="91441" marR="91441" marT="45708" marB="45708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endParaRPr lang="zh-CN" altLang="en-US" sz="2400" b="1" dirty="0" smtClean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91441" marR="91441" marT="45708" marB="45708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13292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rgbClr val="009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 </a:t>
                      </a:r>
                    </a:p>
                    <a:p>
                      <a:pPr algn="ctr"/>
                      <a:r>
                        <a:rPr lang="zh-CN" altLang="en-US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手工业</a:t>
                      </a:r>
                    </a:p>
                  </a:txBody>
                  <a:tcPr marL="91441" marR="91441" marT="45708" marB="45708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00000"/>
                        </a:lnSpc>
                      </a:pPr>
                      <a:endParaRPr lang="zh-CN" altLang="en-US" sz="2400" b="1" dirty="0" smtClean="0"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91441" marR="91441" marT="45708" marB="45708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173821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rgbClr val="0093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b="1" kern="100" spc="100" dirty="0">
                        <a:latin typeface="华文新魏" panose="02010800040101010101" charset="-122"/>
                        <a:ea typeface="华文新魏" panose="02010800040101010101" charset="-122"/>
                        <a:cs typeface="Times New Roman" panose="02020603050405020304"/>
                      </a:endParaRPr>
                    </a:p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商业</a:t>
                      </a:r>
                    </a:p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b="1" kern="100" spc="100" dirty="0">
                        <a:latin typeface="华文新魏" panose="02010800040101010101" charset="-122"/>
                        <a:ea typeface="华文新魏" panose="02010800040101010101" charset="-122"/>
                        <a:cs typeface="Times New Roman" panose="02020603050405020304"/>
                      </a:endParaRPr>
                    </a:p>
                  </a:txBody>
                  <a:tcPr marL="91441" marR="91441" marT="45708" marB="45708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endParaRPr lang="zh-CN" altLang="en-US" sz="2400" b="1" dirty="0" smtClean="0"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91441" marR="91441" marT="45708" marB="45708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129835" y="1269153"/>
            <a:ext cx="92379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400" b="1" dirty="0" smtClean="0">
                <a:latin typeface="华文楷体" pitchFamily="2" charset="-122"/>
                <a:ea typeface="华文楷体" pitchFamily="2" charset="-122"/>
                <a:sym typeface="+mn-ea"/>
              </a:rPr>
              <a:t>垦田面积逐渐扩大，农业生产技术不断改进，发明并推广了一些重要的生产工具，如</a:t>
            </a:r>
            <a:r>
              <a:rPr lang="zh-CN" altLang="en-US" sz="2400" b="1" u="sng" spc="25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cs typeface="华文楷体" pitchFamily="2" charset="-122"/>
                <a:sym typeface="+mn-ea"/>
              </a:rPr>
              <a:t>曲辕犁（</a:t>
            </a:r>
            <a:r>
              <a:rPr lang="zh-CN" altLang="en-US" sz="2400" b="1" u="sng" spc="25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cs typeface="华文楷体" pitchFamily="2" charset="-122"/>
                <a:sym typeface="+mn-ea"/>
              </a:rPr>
              <a:t>耕作工具）</a:t>
            </a:r>
            <a:r>
              <a:rPr lang="zh-CN" altLang="en-US" sz="2400" b="1" dirty="0" smtClean="0">
                <a:latin typeface="华文楷体" pitchFamily="2" charset="-122"/>
                <a:ea typeface="华文楷体" pitchFamily="2" charset="-122"/>
                <a:sym typeface="+mn-ea"/>
              </a:rPr>
              <a:t>和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sym typeface="+mn-ea"/>
              </a:rPr>
              <a:t>筒车（灌溉工具）</a:t>
            </a:r>
            <a:r>
              <a:rPr lang="zh-CN" altLang="en-US" sz="2400" b="1" dirty="0" smtClean="0">
                <a:latin typeface="华文楷体" pitchFamily="2" charset="-122"/>
                <a:ea typeface="华文楷体" pitchFamily="2" charset="-122"/>
                <a:sym typeface="+mn-ea"/>
              </a:rPr>
              <a:t>；重视兴修水利，在全国各地修建了很多水利工程</a:t>
            </a:r>
          </a:p>
        </p:txBody>
      </p:sp>
      <p:grpSp>
        <p:nvGrpSpPr>
          <p:cNvPr id="11" name="组合 7"/>
          <p:cNvGrpSpPr/>
          <p:nvPr/>
        </p:nvGrpSpPr>
        <p:grpSpPr>
          <a:xfrm>
            <a:off x="117738" y="5536505"/>
            <a:ext cx="3467472" cy="1205290"/>
            <a:chOff x="5688" y="183"/>
            <a:chExt cx="4659" cy="214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19" y="183"/>
              <a:ext cx="2628" cy="2148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5688" y="805"/>
              <a:ext cx="2213" cy="141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曲辕犁</a:t>
              </a:r>
            </a:p>
            <a:p>
              <a:r>
                <a:rPr lang="zh-CN" altLang="en-US" sz="2800" b="1" dirty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耕地工具</a:t>
              </a:r>
            </a:p>
          </p:txBody>
        </p:sp>
      </p:grpSp>
      <p:grpSp>
        <p:nvGrpSpPr>
          <p:cNvPr id="8" name="组合 9"/>
          <p:cNvGrpSpPr/>
          <p:nvPr/>
        </p:nvGrpSpPr>
        <p:grpSpPr>
          <a:xfrm>
            <a:off x="4197984" y="5611733"/>
            <a:ext cx="2380631" cy="1248508"/>
            <a:chOff x="13048" y="-152"/>
            <a:chExt cx="3683" cy="3079"/>
          </a:xfrm>
        </p:grpSpPr>
        <p:pic>
          <p:nvPicPr>
            <p:cNvPr id="22" name="图片 21" descr="C:/Users/lenovo/AppData/Local/Temp/kaimatting_20200123113225/output_20200123113228..pngoutput_20200123113228."/>
            <p:cNvPicPr>
              <a:picLocks noChangeAspect="1"/>
            </p:cNvPicPr>
            <p:nvPr/>
          </p:nvPicPr>
          <p:blipFill>
            <a:blip r:embed="rId12" cstate="print"/>
            <a:srcRect l="72354" r="6720" b="37647"/>
            <a:stretch>
              <a:fillRect/>
            </a:stretch>
          </p:blipFill>
          <p:spPr>
            <a:xfrm>
              <a:off x="13048" y="-152"/>
              <a:ext cx="2378" cy="2661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5262" y="-57"/>
              <a:ext cx="1469" cy="2984"/>
            </a:xfrm>
            <a:prstGeom prst="rect">
              <a:avLst/>
            </a:prstGeom>
            <a:solidFill>
              <a:srgbClr val="FFFF00">
                <a:alpha val="82000"/>
              </a:srgbClr>
            </a:solidFill>
            <a:extLst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筒</a:t>
              </a:r>
              <a:r>
                <a:rPr lang="zh-CN" altLang="en-US" sz="2800" b="1" dirty="0" smtClean="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车灌溉工具</a:t>
              </a:r>
              <a:endParaRPr lang="zh-CN" altLang="en-US" sz="28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endParaRPr>
            </a:p>
          </p:txBody>
        </p:sp>
      </p:grpSp>
      <p:grpSp>
        <p:nvGrpSpPr>
          <p:cNvPr id="16" name="组合 11"/>
          <p:cNvGrpSpPr/>
          <p:nvPr/>
        </p:nvGrpSpPr>
        <p:grpSpPr>
          <a:xfrm>
            <a:off x="7654440" y="5611733"/>
            <a:ext cx="1762822" cy="1097042"/>
            <a:chOff x="10581" y="0"/>
            <a:chExt cx="3683" cy="2655"/>
          </a:xfrm>
        </p:grpSpPr>
        <p:pic>
          <p:nvPicPr>
            <p:cNvPr id="21" name="图片 20" descr="C:/Users/lenovo/AppData/Local/Temp/kaimatting_20200123113433/output_20200123113438..pngoutput_20200123113438."/>
            <p:cNvPicPr>
              <a:picLocks noChangeAspect="1"/>
            </p:cNvPicPr>
            <p:nvPr/>
          </p:nvPicPr>
          <p:blipFill>
            <a:blip r:embed="rId13" cstate="print"/>
            <a:srcRect b="16729"/>
            <a:stretch>
              <a:fillRect/>
            </a:stretch>
          </p:blipFill>
          <p:spPr>
            <a:xfrm>
              <a:off x="11452" y="0"/>
              <a:ext cx="2812" cy="2655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0581" y="444"/>
              <a:ext cx="870" cy="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5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rPr>
                <a:t>长安城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978730" y="2666350"/>
            <a:ext cx="94068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400" b="1" dirty="0" smtClean="0">
                <a:latin typeface="华文楷体" pitchFamily="2" charset="-122"/>
                <a:ea typeface="华文楷体" pitchFamily="2" charset="-122"/>
                <a:sym typeface="+mn-ea"/>
              </a:rPr>
              <a:t>（1）纺织业：品种繁多，尤以丝织工艺水平最高（</a:t>
            </a:r>
            <a:r>
              <a:rPr lang="zh-CN" altLang="en-US" sz="2400" b="1" u="sng" spc="25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cs typeface="华文楷体" pitchFamily="2" charset="-122"/>
                <a:sym typeface="+mn-ea"/>
              </a:rPr>
              <a:t>蜀锦</a:t>
            </a:r>
            <a:r>
              <a:rPr lang="zh-CN" altLang="en-US" sz="2400" b="1" dirty="0" smtClean="0">
                <a:latin typeface="华文楷体" pitchFamily="2" charset="-122"/>
                <a:ea typeface="华文楷体" pitchFamily="2" charset="-122"/>
                <a:sym typeface="+mn-ea"/>
              </a:rPr>
              <a:t>）</a:t>
            </a:r>
            <a:endParaRPr lang="zh-CN" altLang="en-US" sz="2400" b="1" dirty="0" smtClean="0">
              <a:latin typeface="华文楷体" pitchFamily="2" charset="-122"/>
              <a:ea typeface="华文楷体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400" b="1" dirty="0" smtClean="0">
                <a:latin typeface="华文楷体" pitchFamily="2" charset="-122"/>
                <a:ea typeface="华文楷体" pitchFamily="2" charset="-122"/>
                <a:sym typeface="+mn-ea"/>
              </a:rPr>
              <a:t>（2）陶瓷业：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sym typeface="+mn-ea"/>
              </a:rPr>
              <a:t>越窑的青瓷、邢窑的白瓷</a:t>
            </a:r>
            <a:r>
              <a:rPr lang="zh-CN" altLang="en-US" sz="2400" b="1" dirty="0" smtClean="0">
                <a:latin typeface="华文楷体" pitchFamily="2" charset="-122"/>
                <a:ea typeface="华文楷体" pitchFamily="2" charset="-122"/>
                <a:sym typeface="+mn-ea"/>
              </a:rPr>
              <a:t>，闻名中外的</a:t>
            </a:r>
            <a:r>
              <a:rPr lang="zh-CN" altLang="en-US" sz="2400" b="1" u="sng" spc="25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cs typeface="华文楷体" pitchFamily="2" charset="-122"/>
                <a:sym typeface="+mn-ea"/>
              </a:rPr>
              <a:t>唐三彩  </a:t>
            </a:r>
            <a:endParaRPr lang="zh-CN" altLang="en-US" sz="2400" b="1" u="sng" spc="25" dirty="0">
              <a:solidFill>
                <a:srgbClr val="FF0000"/>
              </a:solidFill>
              <a:latin typeface="华文楷体" pitchFamily="2" charset="-122"/>
              <a:ea typeface="华文楷体" pitchFamily="2" charset="-122"/>
              <a:cs typeface="华文楷体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400" b="1" dirty="0" smtClean="0">
                <a:latin typeface="华文楷体" pitchFamily="2" charset="-122"/>
                <a:ea typeface="华文楷体" pitchFamily="2" charset="-122"/>
                <a:sym typeface="+mn-ea"/>
              </a:rPr>
              <a:t>（3）其他行业：造船业、矿冶业、造纸业等都颇具规模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978730" y="4272496"/>
            <a:ext cx="1135141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  <a:sym typeface="+mn-ea"/>
              </a:rPr>
              <a:t>（1）唐朝的商业十分繁荣，水陆交通发达，贸易往来频繁，出现了一些繁华的大都市。</a:t>
            </a:r>
            <a:endParaRPr lang="zh-CN" altLang="en-US" sz="2000" b="1" dirty="0" smtClean="0">
              <a:latin typeface="华文楷体" pitchFamily="2" charset="-122"/>
              <a:ea typeface="华文楷体" pitchFamily="2" charset="-122"/>
            </a:endParaRPr>
          </a:p>
          <a:p>
            <a:pPr algn="l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  <a:sym typeface="+mn-ea"/>
              </a:rPr>
              <a:t>（2）</a:t>
            </a:r>
            <a:r>
              <a:rPr lang="zh-CN" altLang="en-US" sz="2000" b="1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sym typeface="+mn-ea"/>
              </a:rPr>
              <a:t>特点：</a:t>
            </a:r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  <a:sym typeface="+mn-ea"/>
              </a:rPr>
              <a:t>都城</a:t>
            </a:r>
            <a:r>
              <a:rPr lang="zh-CN" altLang="en-US" sz="2000" b="1" u="sng" spc="25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cs typeface="华文楷体" pitchFamily="2" charset="-122"/>
                <a:sym typeface="+mn-ea"/>
              </a:rPr>
              <a:t>长安</a:t>
            </a:r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  <a:sym typeface="+mn-ea"/>
              </a:rPr>
              <a:t>规模宏伟，布局严整对称，街道宽敞整齐，商业繁荣，</a:t>
            </a:r>
            <a:r>
              <a:rPr lang="zh-CN" altLang="en-US" sz="2000" b="1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sym typeface="+mn-ea"/>
              </a:rPr>
              <a:t>人口众多</a:t>
            </a:r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  <a:sym typeface="+mn-ea"/>
              </a:rPr>
              <a:t>；</a:t>
            </a:r>
            <a:endParaRPr lang="en-US" altLang="zh-CN" sz="2000" b="1" dirty="0" smtClean="0">
              <a:latin typeface="华文楷体" pitchFamily="2" charset="-122"/>
              <a:ea typeface="华文楷体" pitchFamily="2" charset="-122"/>
              <a:sym typeface="+mn-ea"/>
            </a:endParaRPr>
          </a:p>
          <a:p>
            <a:pPr algn="l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2000" b="1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sym typeface="+mn-ea"/>
              </a:rPr>
              <a:t>   地位：</a:t>
            </a:r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  <a:sym typeface="+mn-ea"/>
              </a:rPr>
              <a:t>是当时中国政治、经济和文化的中心，也是一座国际性的大都会</a:t>
            </a:r>
          </a:p>
        </p:txBody>
      </p:sp>
      <p:sp>
        <p:nvSpPr>
          <p:cNvPr id="20" name="文本框 7"/>
          <p:cNvSpPr txBox="1">
            <a:spLocks noChangeArrowheads="1"/>
          </p:cNvSpPr>
          <p:nvPr/>
        </p:nvSpPr>
        <p:spPr bwMode="auto">
          <a:xfrm>
            <a:off x="335280" y="735330"/>
            <a:ext cx="3923453" cy="52197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方正仿宋简体" panose="02010601030101010101" charset="-122"/>
                <a:ea typeface="方正仿宋简体" panose="02010601030101010101" charset="-122"/>
                <a:sym typeface="等线" panose="02010600030101010101" charset="-122"/>
              </a:rPr>
              <a:t>考点：唐朝经济的繁荣</a:t>
            </a:r>
            <a:endParaRPr lang="zh-CN" altLang="en-US" sz="2800" b="1" dirty="0">
              <a:solidFill>
                <a:schemeClr val="bg1"/>
              </a:solidFill>
              <a:latin typeface="方正仿宋简体" panose="02010601030101010101" charset="-122"/>
              <a:ea typeface="方正仿宋简体" panose="02010601030101010101" charset="-122"/>
              <a:sym typeface="等线" panose="0201060003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administrator\application data\360se6\User Data\temp\6354052390485253907785327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 l="14601" t="2584" r="16944" b="32729"/>
          <a:stretch>
            <a:fillRect/>
          </a:stretch>
        </p:blipFill>
        <p:spPr bwMode="auto">
          <a:xfrm>
            <a:off x="1592084" y="342389"/>
            <a:ext cx="8490592" cy="2572261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504618" y="2997289"/>
            <a:ext cx="373652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64443D"/>
                </a:solidFill>
                <a:latin typeface="汉仪全唐诗简" panose="00020600040101010101" charset="-122"/>
                <a:ea typeface="汉仪全唐诗简" panose="00020600040101010101" charset="-122"/>
              </a:defRPr>
            </a:lvl1pPr>
          </a:lstStyle>
          <a:p>
            <a:r>
              <a:rPr lang="zh-CN" altLang="en-US" sz="24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敦煌莫高窟《雨中耕作图》</a:t>
            </a:r>
            <a:endParaRPr lang="zh-CN" altLang="en-US" sz="2400" b="1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8922" y="3540303"/>
            <a:ext cx="9902439" cy="2246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唐朝前期农业发展的原因（促进农业发展的因素归纳，见</a:t>
            </a:r>
            <a:r>
              <a:rPr lang="en-US" altLang="zh-CN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P41</a:t>
            </a:r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页</a:t>
            </a:r>
            <a:r>
              <a:rPr lang="en-US" altLang="zh-CN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 宋代经济的发展</a:t>
            </a:r>
            <a:r>
              <a:rPr lang="en-US" altLang="zh-CN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）：</a:t>
            </a:r>
            <a:endParaRPr lang="en-US" altLang="zh-CN" sz="2800" b="1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①国家政策的支持，统治者的重视；</a:t>
            </a:r>
            <a:endParaRPr lang="en-US" altLang="zh-CN" sz="2800" b="1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②农业生产技术的改进；生产工具的发明；</a:t>
            </a:r>
            <a:endParaRPr lang="en-US" altLang="zh-CN" sz="2800" b="1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③兴修水利；</a:t>
            </a:r>
            <a:endParaRPr lang="zh-CN" altLang="en-US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10088" y="5982353"/>
            <a:ext cx="739545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</a:rPr>
              <a:t>中国古代农业的地位：中国封建社会的根本。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39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graphicFrame>
        <p:nvGraphicFramePr>
          <p:cNvPr id="2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849671"/>
              </p:ext>
            </p:extLst>
          </p:nvPr>
        </p:nvGraphicFramePr>
        <p:xfrm>
          <a:off x="485140" y="1403033"/>
          <a:ext cx="11069955" cy="1554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6055"/>
                <a:gridCol w="9613900"/>
              </a:tblGrid>
              <a:tr h="1508760">
                <a:tc>
                  <a:txBody>
                    <a:bodyPr/>
                    <a:lstStyle/>
                    <a:p>
                      <a:endParaRPr lang="zh-CN" altLang="en-US" sz="2000" dirty="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2400" b="1" kern="100" spc="100" dirty="0">
                          <a:solidFill>
                            <a:srgbClr val="FF0000"/>
                          </a:solidFill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开放</a:t>
                      </a:r>
                      <a:r>
                        <a:rPr lang="zh-CN" altLang="en-US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的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2400" b="1" kern="100" spc="100" dirty="0">
                          <a:latin typeface="华文新魏" panose="02010800040101010101" charset="-122"/>
                          <a:ea typeface="华文新魏" panose="02010800040101010101" charset="-122"/>
                          <a:cs typeface="Times New Roman" panose="02020603050405020304"/>
                        </a:rPr>
                        <a:t>社会气</a:t>
                      </a:r>
                    </a:p>
                    <a:p>
                      <a:pPr algn="ctr">
                        <a:buClrTx/>
                        <a:buSzTx/>
                        <a:buFontTx/>
                      </a:pPr>
                      <a:endParaRPr lang="zh-CN" altLang="en-US" sz="2400" b="1" kern="100" spc="100" dirty="0">
                        <a:latin typeface="华文新魏" panose="02010800040101010101" charset="-122"/>
                        <a:ea typeface="华文新魏" panose="02010800040101010101" charset="-122"/>
                        <a:cs typeface="Times New Roman" panose="02020603050405020304"/>
                      </a:endParaRPr>
                    </a:p>
                  </a:txBody>
                  <a:tcPr marL="91441" marR="91441" marT="45708" marB="45708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 sz="2400" b="1" dirty="0" smtClean="0">
                          <a:latin typeface="华文楷体" pitchFamily="2" charset="-122"/>
                          <a:ea typeface="华文楷体" pitchFamily="2" charset="-122"/>
                        </a:rPr>
                        <a:t>（1）唐朝时期的社会风气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比较开放，充满活力</a:t>
                      </a:r>
                      <a:r>
                        <a:rPr lang="zh-CN" altLang="en-US" sz="2400" b="1" dirty="0" smtClean="0">
                          <a:latin typeface="华文楷体" pitchFamily="2" charset="-122"/>
                          <a:ea typeface="华文楷体" pitchFamily="2" charset="-122"/>
                        </a:rPr>
                        <a:t>，人们多显示出一种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昂扬进取、积极向上</a:t>
                      </a:r>
                      <a:r>
                        <a:rPr lang="zh-CN" altLang="en-US" sz="2400" b="1" dirty="0" smtClean="0">
                          <a:latin typeface="华文楷体" pitchFamily="2" charset="-122"/>
                          <a:ea typeface="华文楷体" pitchFamily="2" charset="-122"/>
                        </a:rPr>
                        <a:t>的精神风貌</a:t>
                      </a:r>
                    </a:p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 sz="2400" b="1" dirty="0" smtClean="0">
                          <a:latin typeface="华文楷体" pitchFamily="2" charset="-122"/>
                          <a:ea typeface="华文楷体" pitchFamily="2" charset="-122"/>
                        </a:rPr>
                        <a:t>（2）唐朝社会风气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  <a:latin typeface="华文楷体" pitchFamily="2" charset="-122"/>
                          <a:ea typeface="华文楷体" pitchFamily="2" charset="-122"/>
                        </a:rPr>
                        <a:t>兼容并包</a:t>
                      </a:r>
                      <a:r>
                        <a:rPr lang="zh-CN" altLang="en-US" sz="2400" b="1" dirty="0" smtClean="0">
                          <a:latin typeface="华文楷体" pitchFamily="2" charset="-122"/>
                          <a:ea typeface="华文楷体" pitchFamily="2" charset="-122"/>
                        </a:rPr>
                        <a:t>，人们在衣食住行等方面多受西北少数民族习俗的影响，刚健豪迈的尚武风气盛行一时</a:t>
                      </a:r>
                    </a:p>
                  </a:txBody>
                  <a:tcPr marL="91441" marR="91441" marT="45708" marB="45708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6350" y="3225165"/>
            <a:ext cx="3130550" cy="27908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500" y="3204210"/>
            <a:ext cx="2228850" cy="28333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6900" y="3247390"/>
            <a:ext cx="3130550" cy="2790190"/>
          </a:xfrm>
          <a:prstGeom prst="rect">
            <a:avLst/>
          </a:prstGeom>
        </p:spPr>
      </p:pic>
      <p:pic>
        <p:nvPicPr>
          <p:cNvPr id="22532" name="图片 5" descr="7b37b45d0814820cecb35a65fca63c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2655" y="3280410"/>
            <a:ext cx="3331845" cy="27578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7"/>
          <p:cNvSpPr txBox="1">
            <a:spLocks noChangeArrowheads="1"/>
          </p:cNvSpPr>
          <p:nvPr/>
        </p:nvSpPr>
        <p:spPr bwMode="auto">
          <a:xfrm>
            <a:off x="335280" y="735330"/>
            <a:ext cx="4533053" cy="52197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方正仿宋简体" panose="02010601030101010101" charset="-122"/>
                <a:ea typeface="方正仿宋简体" panose="02010601030101010101" charset="-122"/>
                <a:sym typeface="等线" panose="02010600030101010101" charset="-122"/>
              </a:rPr>
              <a:t>考点：唐朝开放的社会风气</a:t>
            </a:r>
            <a:endParaRPr lang="zh-CN" altLang="en-US" sz="2800" b="1" dirty="0">
              <a:solidFill>
                <a:schemeClr val="bg1"/>
              </a:solidFill>
              <a:latin typeface="方正仿宋简体" panose="02010601030101010101" charset="-122"/>
              <a:ea typeface="方正仿宋简体" panose="02010601030101010101" charset="-122"/>
              <a:sym typeface="等线" panose="0201060003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43326" y="749654"/>
            <a:ext cx="4512774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社会风气：开放与兼容并包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893435" y="0"/>
            <a:ext cx="6299200" cy="2476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" name="图片 32" descr="彩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93435" cy="685800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917719" y="3484418"/>
            <a:ext cx="4229245" cy="10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551709" y="3789218"/>
            <a:ext cx="3546764" cy="277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581891" y="4142509"/>
            <a:ext cx="658091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520382" y="3816927"/>
            <a:ext cx="775018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731490" y="4142511"/>
            <a:ext cx="1366983" cy="203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581891" y="4464745"/>
            <a:ext cx="4468091" cy="102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520382" y="4797256"/>
            <a:ext cx="1509309" cy="223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540745" y="5125288"/>
            <a:ext cx="4557728" cy="234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92254" y="5455348"/>
            <a:ext cx="1426601" cy="189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2762308" y="5455348"/>
            <a:ext cx="228767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492254" y="5780929"/>
            <a:ext cx="425465" cy="127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31273" y="3193473"/>
            <a:ext cx="595745" cy="30122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679076" y="3522521"/>
            <a:ext cx="678179" cy="30122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40745" y="3861608"/>
            <a:ext cx="678179" cy="30122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3835676" y="3841291"/>
            <a:ext cx="521580" cy="30122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806699" y="5148756"/>
            <a:ext cx="915554" cy="30122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-47865" y="2100755"/>
            <a:ext cx="106617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dirty="0" smtClean="0">
                <a:solidFill>
                  <a:srgbClr val="FF0000"/>
                </a:solidFill>
                <a:latin typeface="字酷堂清楷 简" panose="02000500000000000000" pitchFamily="2" charset="-122"/>
                <a:ea typeface="字酷堂清楷 简" panose="02000500000000000000" pitchFamily="2" charset="-122"/>
              </a:rPr>
              <a:t>主题</a:t>
            </a:r>
            <a:r>
              <a:rPr lang="zh-CN" altLang="en-US" sz="3200" dirty="0" smtClean="0">
                <a:latin typeface="字酷堂清楷 简" panose="02000500000000000000" pitchFamily="2" charset="-122"/>
                <a:ea typeface="字酷堂清楷 简" panose="02000500000000000000" pitchFamily="2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46847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442595" y="796290"/>
            <a:ext cx="11363960" cy="3488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lang="zh-CN" altLang="en-US" sz="2800" b="1" kern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sz="2400" b="1" kern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（2021·山东菏泽）</a:t>
            </a:r>
            <a:r>
              <a:rPr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下面是历史兴趣小组探究“盛唐气象”学习主题时收集到的材料，其中反映了唐朝文化辉煌的是</a:t>
            </a: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A．忆昔开元全盛日，小邑尤藏万家室。稻水流脂粟米白，公私仓廪俱丰实</a:t>
            </a: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B．商旅野次，无复盗贼，到固（监狱）常空，马牛布野，外户不闭</a:t>
            </a: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C．唐三彩引起很多国家和地区的效仿，出现了余良三彩、新罗三彩，波斯三彩等</a:t>
            </a: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D．敦煌壁画中……人间的荣华富贵被搬到了天上，天国的富丽堂皇又搬回了人间</a:t>
            </a:r>
          </a:p>
        </p:txBody>
      </p:sp>
      <p:sp>
        <p:nvSpPr>
          <p:cNvPr id="3" name="TextBox 5"/>
          <p:cNvSpPr txBox="1"/>
          <p:nvPr/>
        </p:nvSpPr>
        <p:spPr>
          <a:xfrm>
            <a:off x="442595" y="4515485"/>
            <a:ext cx="11087735" cy="2172335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indent="0" eaLnBrk="0" latinLnBrk="1" hangingPunct="0">
              <a:lnSpc>
                <a:spcPct val="100000"/>
              </a:lnSpc>
              <a:spcBef>
                <a:spcPts val="140"/>
              </a:spcBef>
              <a:buNone/>
            </a:pPr>
            <a:r>
              <a:rPr sz="2000" b="1" kern="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【答案】D</a:t>
            </a:r>
          </a:p>
          <a:p>
            <a:pPr indent="0" eaLnBrk="0" latinLnBrk="1" hangingPunct="0">
              <a:lnSpc>
                <a:spcPct val="100000"/>
              </a:lnSpc>
              <a:spcBef>
                <a:spcPts val="140"/>
              </a:spcBef>
              <a:buNone/>
            </a:pPr>
            <a:r>
              <a:rPr sz="2000" b="1" kern="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【详解】依据题干信息,“敦煌壁画中……人间的荣华富贵被搬到了天上，天国的富丽堂皇又搬回了人间 ”可知，反映了唐朝文化辉煌，故D正确；“忆昔开元全盛日，小邑尤藏万家室。稻水流脂粟米白，公私仓廪俱丰实 ”可知，反映了唐朝经济繁荣，故A错误；“商旅野次，无复盗贼，到固（监狱）常空，马牛布野，外户不闭 ”可知，这反映了唐朝政治安定，故B错误；“唐三彩引起很多国家和地区的效仿，出现了余良三彩、新罗三彩，波斯三彩等 ”可知，这反映了唐朝对外开放，故C错误。综上故选D。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80321165"/>
              </p:ext>
            </p:extLst>
          </p:nvPr>
        </p:nvGraphicFramePr>
        <p:xfrm>
          <a:off x="421005" y="1135903"/>
          <a:ext cx="10810240" cy="5757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4730"/>
                <a:gridCol w="1187450"/>
                <a:gridCol w="8608060"/>
              </a:tblGrid>
              <a:tr h="64770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2400" b="1" dirty="0" err="1">
                          <a:solidFill>
                            <a:srgbClr val="FFFF00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  <a:sym typeface="+mn-ea"/>
                        </a:rPr>
                        <a:t>民族政策</a:t>
                      </a:r>
                      <a:endParaRPr lang="en-US" sz="2400" b="1" dirty="0">
                        <a:solidFill>
                          <a:srgbClr val="FFFF00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400" b="0" dirty="0">
                        <a:solidFill>
                          <a:srgbClr val="FFFFFF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+mj-ea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826135">
                <a:tc rowSpan="5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1" dirty="0">
                          <a:solidFill>
                            <a:srgbClr val="FFFF00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</a:rPr>
                        <a:t>民族</a:t>
                      </a:r>
                      <a:r>
                        <a:rPr lang="zh-CN" altLang="en-US" sz="2000" b="1" dirty="0" smtClean="0">
                          <a:solidFill>
                            <a:srgbClr val="FFFF00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</a:rPr>
                        <a:t>交流、交融的方式</a:t>
                      </a:r>
                      <a:endParaRPr lang="zh-CN" altLang="en-US" sz="2000" b="1" dirty="0">
                        <a:solidFill>
                          <a:srgbClr val="FFFF00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chemeClr val="tx1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</a:rPr>
                        <a:t>册封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E4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400" b="0">
                        <a:solidFill>
                          <a:srgbClr val="E67A4A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+mj-ea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E4DA"/>
                    </a:solidFill>
                  </a:tcPr>
                </a:tc>
              </a:tr>
              <a:tr h="5797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400" b="0" dirty="0" smtClean="0">
                          <a:solidFill>
                            <a:schemeClr val="tx1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</a:rPr>
                        <a:t>战争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400" b="0">
                        <a:solidFill>
                          <a:srgbClr val="404040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2782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chemeClr val="tx1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</a:rPr>
                        <a:t>和亲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400" b="0" dirty="0">
                        <a:solidFill>
                          <a:srgbClr val="404040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454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1620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dirty="0" smtClean="0">
                          <a:solidFill>
                            <a:schemeClr val="tx1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</a:rPr>
                        <a:t>设置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altLang="en-US" sz="2400" b="0" dirty="0" smtClean="0">
                          <a:solidFill>
                            <a:schemeClr val="tx1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</a:rPr>
                        <a:t>机构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400" b="0">
                        <a:solidFill>
                          <a:srgbClr val="404040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972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</a:rPr>
                        <a:t>民族交流成果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400" b="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334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1" dirty="0">
                          <a:solidFill>
                            <a:srgbClr val="FFFF00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</a:rPr>
                        <a:t>民族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altLang="en-US" sz="2000" b="1" dirty="0">
                          <a:solidFill>
                            <a:srgbClr val="FFFF00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</a:rPr>
                        <a:t>关系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2400" b="0" dirty="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+mj-ea"/>
                      </a:endParaRPr>
                    </a:p>
                    <a:p>
                      <a:pPr indent="0" algn="ctr">
                        <a:buNone/>
                      </a:pPr>
                      <a:endParaRPr lang="zh-CN" altLang="en-US" sz="2400" b="0" dirty="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+mj-ea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508541" y="1250839"/>
            <a:ext cx="312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zh-CN" altLang="en-US" sz="2400" dirty="0" smtClean="0">
                <a:solidFill>
                  <a:srgbClr val="C0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实行开明的民族政策</a:t>
            </a:r>
            <a:endParaRPr lang="zh-CN" altLang="en-US" sz="2400" b="1" dirty="0">
              <a:solidFill>
                <a:schemeClr val="tx1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13037" y="4557329"/>
            <a:ext cx="86048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zh-CN" sz="24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+mn-ea"/>
              </a:rPr>
              <a:t>唐太宗设安西都护府；武则天设北庭都护府</a:t>
            </a:r>
            <a:r>
              <a:rPr lang="zh-CN" sz="2400" dirty="0"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+mn-ea"/>
              </a:rPr>
              <a:t>，</a:t>
            </a:r>
          </a:p>
          <a:p>
            <a:pPr indent="0" algn="l">
              <a:buNone/>
            </a:pPr>
            <a:r>
              <a:rPr lang="zh-CN" sz="2400" dirty="0"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+mn-ea"/>
              </a:rPr>
              <a:t>加强对</a:t>
            </a:r>
            <a:r>
              <a:rPr lang="zh-CN" sz="24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+mn-ea"/>
              </a:rPr>
              <a:t>西域</a:t>
            </a:r>
            <a:r>
              <a:rPr lang="zh-CN" sz="2400" dirty="0"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+mn-ea"/>
              </a:rPr>
              <a:t>的管理</a:t>
            </a:r>
            <a:endParaRPr lang="zh-CN" sz="2400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+mj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96602" y="5596332"/>
            <a:ext cx="8348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zh-CN" sz="24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+mn-ea"/>
              </a:rPr>
              <a:t>唐穆宗</a:t>
            </a:r>
            <a:r>
              <a:rPr lang="zh-CN" sz="2400" dirty="0"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+mn-ea"/>
              </a:rPr>
              <a:t>时，立唐蕃会盟碑</a:t>
            </a:r>
            <a:r>
              <a:rPr lang="zh-CN" sz="2400" dirty="0" smtClean="0"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+mn-ea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方正粗黑宋简体" panose="02000000000000000000" charset="-122"/>
              <a:ea typeface="方正粗黑宋简体" panose="02000000000000000000" charset="-122"/>
              <a:cs typeface="+mj-ea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50920" y="1227017"/>
            <a:ext cx="4020820" cy="489585"/>
          </a:xfrm>
          <a:prstGeom prst="rect">
            <a:avLst/>
          </a:prstGeom>
          <a:noFill/>
        </p:spPr>
        <p:txBody>
          <a:bodyPr wrap="none" lIns="121880" tIns="60940" rIns="121880" bIns="60940" rtlCol="0">
            <a:spAutoFit/>
          </a:bodyPr>
          <a:lstStyle/>
          <a:p>
            <a:pPr algn="l"/>
            <a:r>
              <a:rPr lang="zh-CN" altLang="en-US" sz="21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sz="2400" dirty="0" err="1">
                <a:solidFill>
                  <a:srgbClr val="C0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唐太宗</a:t>
            </a:r>
            <a:r>
              <a:rPr lang="en-US" sz="2400" b="1" dirty="0" err="1"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被誉为“</a:t>
            </a:r>
            <a:r>
              <a:rPr lang="en-US" sz="2400" dirty="0" err="1">
                <a:solidFill>
                  <a:srgbClr val="C0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天可汗</a:t>
            </a:r>
            <a:r>
              <a:rPr lang="en-US" sz="2400" b="1" dirty="0"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”</a:t>
            </a:r>
            <a:r>
              <a:rPr lang="zh-CN" altLang="en-US" sz="2100" dirty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endParaRPr lang="zh-CN" altLang="en-US" sz="2100" dirty="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Arial" panose="020B0604020202020204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95796" y="1903403"/>
            <a:ext cx="8431530" cy="8591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39" tIns="60939" rIns="60939" bIns="60939" numCol="1" spcCol="50783" rtlCol="0" anchor="t" forceAA="0">
            <a:spAutoFit/>
          </a:bodyPr>
          <a:lstStyle/>
          <a:p>
            <a:pPr algn="l" defTabSz="1218565" latinLnBrk="1" hangingPunct="0"/>
            <a:r>
              <a:rPr lang="zh-CN" sz="24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Arial" panose="020B0604020202020204"/>
              </a:rPr>
              <a:t>唐玄宗</a:t>
            </a:r>
            <a:r>
              <a:rPr lang="zh-CN" sz="2400" dirty="0"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Arial" panose="020B0604020202020204"/>
              </a:rPr>
              <a:t>册封渤海国首领为渤海郡王；封回纥首领为怀仁可汗；封南诏首领为云南王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693875" y="2784025"/>
            <a:ext cx="6278599" cy="4924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39" tIns="60939" rIns="60939" bIns="60939" numCol="1" spcCol="50783" rtlCol="0" anchor="t" forceAA="0">
            <a:spAutoFit/>
          </a:bodyPr>
          <a:lstStyle/>
          <a:p>
            <a:pPr algn="l" defTabSz="914400">
              <a:buClrTx/>
              <a:buSzTx/>
              <a:buFontTx/>
            </a:pPr>
            <a:r>
              <a:rPr lang="zh-CN" sz="24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+mn-ea"/>
              </a:rPr>
              <a:t>唐太宗</a:t>
            </a:r>
            <a:r>
              <a:rPr lang="zh-CN" sz="2400" dirty="0"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+mn-ea"/>
              </a:rPr>
              <a:t>击败东、西突厥，加强了对西域的统治</a:t>
            </a:r>
            <a:endParaRPr lang="zh-CN" sz="2400" dirty="0">
              <a:latin typeface="方正粗黑宋简体" panose="02000000000000000000" charset="-122"/>
              <a:ea typeface="方正粗黑宋简体" panose="02000000000000000000" charset="-122"/>
              <a:cs typeface="+mj-ea"/>
              <a:sym typeface="Arial" panose="020B06040202020202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45074" y="3296102"/>
            <a:ext cx="8740812" cy="123106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39" tIns="60939" rIns="60939" bIns="60939" numCol="1" spcCol="50783" rtlCol="0" anchor="t" forceAA="0">
            <a:spAutoFit/>
          </a:bodyPr>
          <a:lstStyle/>
          <a:p>
            <a:pPr algn="l" defTabSz="914400">
              <a:buClrTx/>
              <a:buSzTx/>
              <a:buFontTx/>
            </a:pPr>
            <a:r>
              <a:rPr lang="zh-CN" sz="24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+mn-ea"/>
              </a:rPr>
              <a:t>唐太宗</a:t>
            </a:r>
            <a:r>
              <a:rPr lang="zh-CN" sz="2400" dirty="0"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+mn-ea"/>
              </a:rPr>
              <a:t>时，</a:t>
            </a:r>
            <a:r>
              <a:rPr lang="en-US" sz="2400" dirty="0" err="1">
                <a:solidFill>
                  <a:srgbClr val="C0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文成公主入藏</a:t>
            </a:r>
            <a:r>
              <a:rPr lang="zh-CN" sz="2400" dirty="0"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+mn-ea"/>
              </a:rPr>
              <a:t>，嫁给吐蕃赞普</a:t>
            </a:r>
            <a:r>
              <a:rPr lang="zh-CN" sz="2400" dirty="0" smtClean="0"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+mn-ea"/>
              </a:rPr>
              <a:t>松赞干布</a:t>
            </a:r>
            <a:r>
              <a:rPr lang="zh-CN" altLang="en-US" sz="2400" dirty="0" smtClean="0"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+mn-ea"/>
              </a:rPr>
              <a:t>；</a:t>
            </a:r>
            <a:endParaRPr lang="en-US" altLang="zh-CN" sz="2400" dirty="0" smtClean="0">
              <a:latin typeface="方正粗黑宋简体" panose="02000000000000000000" charset="-122"/>
              <a:ea typeface="方正粗黑宋简体" panose="02000000000000000000" charset="-122"/>
              <a:cs typeface="+mj-ea"/>
              <a:sym typeface="+mn-ea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+mn-ea"/>
              </a:rPr>
              <a:t>影响：</a:t>
            </a:r>
            <a:r>
              <a:rPr lang="zh-CN" altLang="en-US" sz="2400" dirty="0">
                <a:solidFill>
                  <a:srgbClr val="0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促进了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吐蕃经济和社会的发展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；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增进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汉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藏两族的友好关系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Arial" panose="020B0604020202020204"/>
              <a:sym typeface="Arial" panose="020B0604020202020204"/>
            </a:endParaRPr>
          </a:p>
          <a:p>
            <a:pPr algn="l" defTabSz="914400">
              <a:buClrTx/>
              <a:buSzTx/>
              <a:buFontTx/>
            </a:pPr>
            <a:endParaRPr lang="zh-CN" sz="2400" dirty="0">
              <a:latin typeface="方正粗黑宋简体" panose="02000000000000000000" charset="-122"/>
              <a:ea typeface="方正粗黑宋简体" panose="02000000000000000000" charset="-122"/>
              <a:cs typeface="+mj-ea"/>
              <a:sym typeface="Arial" panose="020B06040202020202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45074" y="4064929"/>
            <a:ext cx="8740812" cy="4924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39" tIns="60939" rIns="60939" bIns="60939" numCol="1" spcCol="50783" rtlCol="0" anchor="t" forceAA="0">
            <a:spAutoFit/>
          </a:bodyPr>
          <a:lstStyle/>
          <a:p>
            <a:pPr algn="l" defTabSz="914400">
              <a:buClrTx/>
              <a:buSzTx/>
              <a:buFontTx/>
            </a:pPr>
            <a:r>
              <a:rPr lang="zh-CN" sz="24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+mn-ea"/>
              </a:rPr>
              <a:t>唐中宗</a:t>
            </a:r>
            <a:r>
              <a:rPr lang="zh-CN" sz="2400" dirty="0"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+mn-ea"/>
              </a:rPr>
              <a:t>时，吐蕃赞普尺带珠丹迎娶了</a:t>
            </a:r>
            <a:r>
              <a:rPr lang="zh-CN" sz="2400" dirty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+mn-ea"/>
              </a:rPr>
              <a:t>金城</a:t>
            </a:r>
            <a:r>
              <a:rPr lang="zh-CN" sz="2400" dirty="0" smtClean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+mn-ea"/>
              </a:rPr>
              <a:t>公主</a:t>
            </a:r>
            <a:r>
              <a:rPr lang="zh-CN" altLang="en-US" sz="2400" dirty="0" smtClean="0"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+mn-ea"/>
              </a:rPr>
              <a:t>，唐蕃</a:t>
            </a:r>
            <a:r>
              <a:rPr lang="zh-CN" altLang="en-US" sz="2400" dirty="0" smtClean="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  <a:cs typeface="+mj-ea"/>
                <a:sym typeface="+mn-ea"/>
              </a:rPr>
              <a:t>和同为一家</a:t>
            </a:r>
            <a:endParaRPr lang="zh-CN" sz="2400" dirty="0">
              <a:solidFill>
                <a:srgbClr val="C00000"/>
              </a:solidFill>
              <a:latin typeface="方正粗黑宋简体" panose="02000000000000000000" charset="-122"/>
              <a:ea typeface="方正粗黑宋简体" panose="02000000000000000000" charset="-122"/>
              <a:cs typeface="+mj-ea"/>
              <a:sym typeface="Arial" panose="020B0604020202020204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14308" y="6341264"/>
            <a:ext cx="8348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rgbClr val="C0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和睦（史实举例：文成公主入藏）</a:t>
            </a:r>
            <a:endParaRPr lang="zh-CN" altLang="en-US" sz="2400" dirty="0">
              <a:solidFill>
                <a:srgbClr val="C00000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19" name="文本框 7"/>
          <p:cNvSpPr txBox="1">
            <a:spLocks noChangeArrowheads="1"/>
          </p:cNvSpPr>
          <p:nvPr/>
        </p:nvSpPr>
        <p:spPr bwMode="auto">
          <a:xfrm>
            <a:off x="270510" y="586090"/>
            <a:ext cx="4597823" cy="52197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方正仿宋简体" panose="02010601030101010101" charset="-122"/>
                <a:ea typeface="方正仿宋简体" panose="02010601030101010101" charset="-122"/>
                <a:sym typeface="等线" panose="02010600030101010101" charset="-122"/>
              </a:rPr>
              <a:t>考点：唐朝开明的民族政策</a:t>
            </a:r>
            <a:endParaRPr lang="en-US" altLang="zh-CN" sz="2800" b="1" dirty="0" smtClean="0">
              <a:solidFill>
                <a:schemeClr val="bg1"/>
              </a:solidFill>
              <a:latin typeface="方正仿宋简体" panose="02010601030101010101" charset="-122"/>
              <a:ea typeface="方正仿宋简体" panose="02010601030101010101" charset="-122"/>
              <a:sym typeface="等线" panose="02010600030101010101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20565" y="4811722"/>
            <a:ext cx="3239356" cy="1826145"/>
          </a:xfrm>
          <a:prstGeom prst="rect">
            <a:avLst/>
          </a:prstGeom>
          <a:effectLst>
            <a:softEdge rad="63500"/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0" grpId="0"/>
      <p:bldP spid="12" grpId="0" bldLvl="0"/>
      <p:bldP spid="11" grpId="0" bldLvl="0"/>
      <p:bldP spid="16" grpId="0" bldLvl="0"/>
      <p:bldP spid="17" grpId="0" bldLvl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41487" y="1073573"/>
          <a:ext cx="11845107" cy="2792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82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0669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12478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12327">
                <a:tc rowSpan="4">
                  <a:txBody>
                    <a:bodyPr/>
                    <a:lstStyle/>
                    <a:p>
                      <a:pPr marL="0" algn="l">
                        <a:buClrTx/>
                        <a:buSzTx/>
                        <a:buFontTx/>
                        <a:buNone/>
                      </a:pPr>
                      <a:endParaRPr lang="zh-CN" altLang="en-US" sz="2400" b="1" dirty="0">
                        <a:solidFill>
                          <a:srgbClr val="00B05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 marL="0" algn="l">
                        <a:buClrTx/>
                        <a:buSzTx/>
                        <a:buFontTx/>
                        <a:buNone/>
                      </a:pPr>
                      <a:endParaRPr lang="zh-CN" altLang="en-US" sz="2400" b="1" dirty="0">
                        <a:solidFill>
                          <a:srgbClr val="00B05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 marL="0"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 dirty="0">
                          <a:solidFill>
                            <a:srgbClr val="00B05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唐诗</a:t>
                      </a:r>
                      <a:r>
                        <a:rPr lang="zh-CN" altLang="en-US" sz="2400" b="1" dirty="0" smtClean="0">
                          <a:solidFill>
                            <a:srgbClr val="00B05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盛行</a:t>
                      </a:r>
                      <a:endParaRPr lang="zh-CN" altLang="en-US" sz="2400" b="1" dirty="0">
                        <a:solidFill>
                          <a:srgbClr val="00B05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T="0" marB="0">
                    <a:lnL w="9525">
                      <a:solidFill>
                        <a:srgbClr val="8DCFA3"/>
                      </a:solidFill>
                      <a:prstDash val="sysDash"/>
                    </a:lnL>
                    <a:lnR w="9525">
                      <a:solidFill>
                        <a:srgbClr val="8DCFA3"/>
                      </a:solidFill>
                      <a:prstDash val="sysDash"/>
                    </a:lnR>
                    <a:lnT w="9525">
                      <a:solidFill>
                        <a:srgbClr val="8DCFA3"/>
                      </a:solidFill>
                      <a:prstDash val="sysDash"/>
                    </a:lnT>
                    <a:lnB w="9525">
                      <a:solidFill>
                        <a:srgbClr val="8DCFA3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>
                          <a:solidFill>
                            <a:srgbClr val="00B05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人物</a:t>
                      </a:r>
                    </a:p>
                  </a:txBody>
                  <a:tcPr marT="0" marB="0">
                    <a:lnL w="9525">
                      <a:solidFill>
                        <a:srgbClr val="8DCFA3"/>
                      </a:solidFill>
                      <a:prstDash val="sysDash"/>
                    </a:lnL>
                    <a:lnR w="9525">
                      <a:solidFill>
                        <a:srgbClr val="8DCFA3"/>
                      </a:solidFill>
                      <a:prstDash val="sysDash"/>
                    </a:lnR>
                    <a:lnT w="9525">
                      <a:solidFill>
                        <a:srgbClr val="8DCFA3"/>
                      </a:solidFill>
                      <a:prstDash val="sysDash"/>
                    </a:lnT>
                    <a:lnB w="9525">
                      <a:solidFill>
                        <a:srgbClr val="8DCFA3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>
                          <a:solidFill>
                            <a:srgbClr val="00B05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时期</a:t>
                      </a:r>
                    </a:p>
                  </a:txBody>
                  <a:tcPr marT="0" marB="0">
                    <a:lnL w="9525">
                      <a:solidFill>
                        <a:srgbClr val="8DCFA3"/>
                      </a:solidFill>
                      <a:prstDash val="sysDash"/>
                    </a:lnL>
                    <a:lnR w="9525">
                      <a:solidFill>
                        <a:srgbClr val="8DCFA3"/>
                      </a:solidFill>
                      <a:prstDash val="sysDash"/>
                    </a:lnR>
                    <a:lnT w="9525">
                      <a:solidFill>
                        <a:srgbClr val="8DCFA3"/>
                      </a:solidFill>
                      <a:prstDash val="sysDash"/>
                    </a:lnT>
                    <a:lnB w="9525">
                      <a:solidFill>
                        <a:srgbClr val="8DCFA3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>
                          <a:solidFill>
                            <a:srgbClr val="00B05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美誉</a:t>
                      </a:r>
                    </a:p>
                  </a:txBody>
                  <a:tcPr marT="0" marB="0">
                    <a:lnL w="9525" cap="flat" cmpd="sng" algn="ctr">
                      <a:solidFill>
                        <a:srgbClr val="8DCFA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8DCFA3"/>
                      </a:solidFill>
                      <a:prstDash val="sysDash"/>
                    </a:lnR>
                    <a:lnT w="9525">
                      <a:solidFill>
                        <a:srgbClr val="8DCFA3"/>
                      </a:solidFill>
                      <a:prstDash val="sysDash"/>
                    </a:lnT>
                    <a:lnB w="9525">
                      <a:solidFill>
                        <a:srgbClr val="8DCFA3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>
                          <a:solidFill>
                            <a:srgbClr val="00B05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特点</a:t>
                      </a:r>
                    </a:p>
                  </a:txBody>
                  <a:tcPr marT="0" marB="0">
                    <a:lnL w="9525">
                      <a:solidFill>
                        <a:srgbClr val="8DCFA3"/>
                      </a:solidFill>
                      <a:prstDash val="sysDash"/>
                    </a:lnL>
                    <a:lnR w="9525">
                      <a:solidFill>
                        <a:srgbClr val="8DCFA3"/>
                      </a:solidFill>
                      <a:prstDash val="sysDash"/>
                    </a:lnR>
                    <a:lnT w="9525">
                      <a:solidFill>
                        <a:srgbClr val="8DCFA3"/>
                      </a:solidFill>
                      <a:prstDash val="sysDash"/>
                    </a:lnT>
                    <a:lnB w="9525">
                      <a:solidFill>
                        <a:srgbClr val="8DCFA3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653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9525">
                      <a:solidFill>
                        <a:srgbClr val="8DCFA3"/>
                      </a:solidFill>
                      <a:prstDash val="sysDash"/>
                    </a:lnL>
                    <a:lnR w="9525">
                      <a:solidFill>
                        <a:srgbClr val="8DCFA3"/>
                      </a:solidFill>
                      <a:prstDash val="sysDash"/>
                    </a:lnR>
                    <a:lnT w="9525">
                      <a:solidFill>
                        <a:srgbClr val="8DCFA3"/>
                      </a:solidFill>
                      <a:prstDash val="sysDash"/>
                    </a:lnT>
                    <a:lnB w="9525">
                      <a:solidFill>
                        <a:srgbClr val="8DCFA3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>
                          <a:solidFill>
                            <a:srgbClr val="00B05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李白</a:t>
                      </a:r>
                      <a:endParaRPr lang="zh-CN" altLang="en-US" sz="2100" b="1">
                        <a:solidFill>
                          <a:srgbClr val="00B05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T="0" marB="0">
                    <a:lnL w="9525">
                      <a:solidFill>
                        <a:srgbClr val="8DCFA3"/>
                      </a:solidFill>
                      <a:prstDash val="sysDash"/>
                    </a:lnL>
                    <a:lnR w="9525">
                      <a:solidFill>
                        <a:srgbClr val="8DCFA3"/>
                      </a:solidFill>
                      <a:prstDash val="sysDash"/>
                    </a:lnR>
                    <a:lnT w="9525">
                      <a:solidFill>
                        <a:srgbClr val="8DCFA3"/>
                      </a:solidFill>
                      <a:prstDash val="sysDash"/>
                    </a:lnT>
                    <a:lnB w="9525">
                      <a:solidFill>
                        <a:srgbClr val="8DCFA3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400" b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T="0" marB="0">
                    <a:lnL w="9525">
                      <a:solidFill>
                        <a:srgbClr val="8DCFA3"/>
                      </a:solidFill>
                      <a:prstDash val="sysDash"/>
                    </a:lnL>
                    <a:lnR w="9525">
                      <a:solidFill>
                        <a:srgbClr val="8DCFA3"/>
                      </a:solidFill>
                      <a:prstDash val="sysDash"/>
                    </a:lnR>
                    <a:lnT w="9525">
                      <a:solidFill>
                        <a:srgbClr val="8DCFA3"/>
                      </a:solidFill>
                      <a:prstDash val="sysDash"/>
                    </a:lnT>
                    <a:lnB w="9525">
                      <a:solidFill>
                        <a:srgbClr val="8DCFA3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400" b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T="0" marB="0">
                    <a:lnL w="9525" cap="flat" cmpd="sng" algn="ctr">
                      <a:solidFill>
                        <a:srgbClr val="8DCFA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8DCFA3"/>
                      </a:solidFill>
                      <a:prstDash val="sysDash"/>
                    </a:lnR>
                    <a:lnT w="9525">
                      <a:solidFill>
                        <a:srgbClr val="8DCFA3"/>
                      </a:solidFill>
                      <a:prstDash val="sysDash"/>
                    </a:lnT>
                    <a:lnB w="9525">
                      <a:solidFill>
                        <a:srgbClr val="8DCFA3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400" b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T="0" marB="0">
                    <a:lnL w="9525">
                      <a:solidFill>
                        <a:srgbClr val="8DCFA3"/>
                      </a:solidFill>
                      <a:prstDash val="sysDash"/>
                    </a:lnL>
                    <a:lnR w="9525">
                      <a:solidFill>
                        <a:srgbClr val="8DCFA3"/>
                      </a:solidFill>
                      <a:prstDash val="sysDash"/>
                    </a:lnR>
                    <a:lnT w="9525">
                      <a:solidFill>
                        <a:srgbClr val="8DCFA3"/>
                      </a:solidFill>
                      <a:prstDash val="sysDash"/>
                    </a:lnT>
                    <a:lnB w="9525">
                      <a:solidFill>
                        <a:srgbClr val="8DCFA3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34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9525">
                      <a:solidFill>
                        <a:srgbClr val="8DCFA3"/>
                      </a:solidFill>
                      <a:prstDash val="sysDash"/>
                    </a:lnL>
                    <a:lnR w="9525">
                      <a:solidFill>
                        <a:srgbClr val="8DCFA3"/>
                      </a:solidFill>
                      <a:prstDash val="sysDash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>
                          <a:solidFill>
                            <a:srgbClr val="00B05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杜甫</a:t>
                      </a:r>
                    </a:p>
                  </a:txBody>
                  <a:tcPr marT="0" marB="0">
                    <a:lnL w="9525">
                      <a:solidFill>
                        <a:srgbClr val="8DCFA3"/>
                      </a:solidFill>
                      <a:prstDash val="sysDash"/>
                    </a:lnL>
                    <a:lnR w="9525">
                      <a:solidFill>
                        <a:srgbClr val="8DCFA3"/>
                      </a:solidFill>
                      <a:prstDash val="sysDash"/>
                    </a:lnR>
                    <a:lnT w="9525">
                      <a:solidFill>
                        <a:srgbClr val="8DCFA3"/>
                      </a:solidFill>
                      <a:prstDash val="sysDash"/>
                    </a:lnT>
                    <a:lnB w="9525">
                      <a:solidFill>
                        <a:srgbClr val="8DCFA3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4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 marT="0" marB="0">
                    <a:lnL w="9525">
                      <a:solidFill>
                        <a:srgbClr val="8DCFA3"/>
                      </a:solidFill>
                      <a:prstDash val="sysDash"/>
                    </a:lnL>
                    <a:lnR w="9525">
                      <a:solidFill>
                        <a:srgbClr val="8DCFA3"/>
                      </a:solidFill>
                      <a:prstDash val="sysDash"/>
                    </a:lnR>
                    <a:lnT w="9525">
                      <a:solidFill>
                        <a:srgbClr val="8DCFA3"/>
                      </a:solidFill>
                      <a:prstDash val="sysDash"/>
                    </a:lnT>
                    <a:lnB w="9525">
                      <a:solidFill>
                        <a:srgbClr val="8DCFA3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400" b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 marT="0" marB="0">
                    <a:lnL w="9525">
                      <a:solidFill>
                        <a:srgbClr val="8DCFA3"/>
                      </a:solidFill>
                      <a:prstDash val="sysDash"/>
                    </a:lnL>
                    <a:lnR w="9525">
                      <a:solidFill>
                        <a:srgbClr val="8DCFA3"/>
                      </a:solidFill>
                      <a:prstDash val="sysDash"/>
                    </a:lnR>
                    <a:lnT w="9525">
                      <a:solidFill>
                        <a:srgbClr val="8DCFA3"/>
                      </a:solidFill>
                      <a:prstDash val="sysDash"/>
                    </a:lnT>
                    <a:lnB w="9525">
                      <a:solidFill>
                        <a:srgbClr val="8DCFA3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400" b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 marT="0" marB="0">
                    <a:lnL w="9525">
                      <a:solidFill>
                        <a:srgbClr val="8DCFA3"/>
                      </a:solidFill>
                      <a:prstDash val="sysDash"/>
                    </a:lnL>
                    <a:lnR w="9525">
                      <a:solidFill>
                        <a:srgbClr val="8DCFA3"/>
                      </a:solidFill>
                      <a:prstDash val="sysDash"/>
                    </a:lnR>
                    <a:lnT w="9525">
                      <a:solidFill>
                        <a:srgbClr val="8DCFA3"/>
                      </a:solidFill>
                      <a:prstDash val="sysDash"/>
                    </a:lnT>
                    <a:lnB w="9525">
                      <a:solidFill>
                        <a:srgbClr val="8DCFA3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11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9525">
                      <a:solidFill>
                        <a:srgbClr val="8DCFA3"/>
                      </a:solidFill>
                      <a:prstDash val="sysDash"/>
                    </a:lnL>
                    <a:lnR w="9525">
                      <a:solidFill>
                        <a:srgbClr val="8DCFA3"/>
                      </a:solidFill>
                      <a:prstDash val="sysDash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>
                      <a:solidFill>
                        <a:srgbClr val="8DCFA3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rgbClr val="00B05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白居易</a:t>
                      </a:r>
                    </a:p>
                  </a:txBody>
                  <a:tcPr marT="0" marB="0">
                    <a:lnL w="9525">
                      <a:solidFill>
                        <a:srgbClr val="8DCFA3"/>
                      </a:solidFill>
                      <a:prstDash val="sysDash"/>
                    </a:lnL>
                    <a:lnR w="9525">
                      <a:solidFill>
                        <a:srgbClr val="8DCFA3"/>
                      </a:solidFill>
                      <a:prstDash val="sysDash"/>
                    </a:lnR>
                    <a:lnT w="9525">
                      <a:solidFill>
                        <a:srgbClr val="8DCFA3"/>
                      </a:solidFill>
                      <a:prstDash val="sysDash"/>
                    </a:lnT>
                    <a:lnB w="9525">
                      <a:solidFill>
                        <a:srgbClr val="8DCFA3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zh-CN" altLang="en-US" sz="240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 marT="0" marB="0">
                    <a:lnL w="9525">
                      <a:solidFill>
                        <a:srgbClr val="8DCFA3"/>
                      </a:solidFill>
                      <a:prstDash val="sysDash"/>
                    </a:lnL>
                    <a:lnR w="9525">
                      <a:solidFill>
                        <a:srgbClr val="8DCFA3"/>
                      </a:solidFill>
                      <a:prstDash val="sysDash"/>
                    </a:lnR>
                    <a:lnT w="9525">
                      <a:solidFill>
                        <a:srgbClr val="8DCFA3"/>
                      </a:solidFill>
                      <a:prstDash val="sysDash"/>
                    </a:lnT>
                    <a:lnB w="9525">
                      <a:solidFill>
                        <a:srgbClr val="8DCFA3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eaLnBrk="1" fontAlgn="auto" latinLnBrk="0" hangingPunct="1">
                        <a:buNone/>
                      </a:pPr>
                      <a:endParaRPr kumimoji="0" lang="zh-CN" altLang="en-US" sz="2400" b="0" i="0" u="none" strike="noStrike" cap="none" spc="0" normalizeH="0" baseline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Arial" panose="020B0604020202020204"/>
                      </a:endParaRPr>
                    </a:p>
                  </a:txBody>
                  <a:tcPr marT="0" marB="0">
                    <a:lnL w="9525" cap="flat" cmpd="sng" algn="ctr">
                      <a:solidFill>
                        <a:srgbClr val="8DCFA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8DCFA3"/>
                      </a:solidFill>
                      <a:prstDash val="sysDash"/>
                    </a:lnR>
                    <a:lnT w="9525">
                      <a:solidFill>
                        <a:srgbClr val="8DCFA3"/>
                      </a:solidFill>
                      <a:prstDash val="sysDash"/>
                    </a:lnT>
                    <a:lnB w="9525">
                      <a:solidFill>
                        <a:srgbClr val="8DCFA3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eaLnBrk="1" fontAlgn="auto" latinLnBrk="0" hangingPunct="1">
                        <a:buNone/>
                      </a:pPr>
                      <a:endParaRPr kumimoji="0" lang="zh-CN" altLang="en-US" sz="2400" b="0" i="0" u="none" strike="noStrike" cap="none" spc="0" normalizeH="0" baseline="0" dirty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Arial" panose="020B0604020202020204"/>
                      </a:endParaRPr>
                    </a:p>
                  </a:txBody>
                  <a:tcPr marT="0" marB="0">
                    <a:lnL w="9525">
                      <a:solidFill>
                        <a:srgbClr val="8DCFA3"/>
                      </a:solidFill>
                      <a:prstDash val="sysDash"/>
                    </a:lnL>
                    <a:lnR w="9525">
                      <a:solidFill>
                        <a:srgbClr val="8DCFA3"/>
                      </a:solidFill>
                      <a:prstDash val="sysDash"/>
                    </a:lnR>
                    <a:lnT w="9525">
                      <a:solidFill>
                        <a:srgbClr val="8DCFA3"/>
                      </a:solidFill>
                      <a:prstDash val="sysDash"/>
                    </a:lnT>
                    <a:lnB w="9525">
                      <a:solidFill>
                        <a:srgbClr val="8DCFA3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3934" y="4400974"/>
            <a:ext cx="1743287" cy="23156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54727" y="4444154"/>
            <a:ext cx="1537547" cy="2272453"/>
          </a:xfrm>
          <a:prstGeom prst="rect">
            <a:avLst/>
          </a:prstGeom>
        </p:spPr>
      </p:pic>
      <p:pic>
        <p:nvPicPr>
          <p:cNvPr id="8" name="图片 7" descr="C:/Users/lenovo/AppData/Local/Temp/kaimatting_20200123132548/output_20200123132553..pngoutput_20200123132553.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6093" y="4382347"/>
            <a:ext cx="1893147" cy="226398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47994" y="165100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盛唐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8621" y="244432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唐朝由盛转衰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11021" y="325628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唐朝中后期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365414" y="165100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诗仙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853416" y="2259754"/>
            <a:ext cx="1877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诗圣</a:t>
            </a:r>
          </a:p>
          <a:p>
            <a:pPr algn="ctr"/>
            <a:r>
              <a:rPr lang="zh-CN" altLang="en-US" sz="24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（诗-诗史）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752254" y="1430021"/>
            <a:ext cx="613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诗风飘逸洒脱，充满想象力和感染力，具有浓郁的浪漫情怀。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52253" y="2223347"/>
            <a:ext cx="6058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反映了战争和政治腐败给人民带来的痛苦，抒发悲愤凄婉之情。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752253" y="3071707"/>
            <a:ext cx="6180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直面社会现实，揭示了统治者的腐化和人民的疾苦。诗歌平易近人，通俗易懂。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Arial" panose="020B0604020202020204"/>
            </a:endParaRPr>
          </a:p>
        </p:txBody>
      </p:sp>
      <p:sp>
        <p:nvSpPr>
          <p:cNvPr id="20" name="文本框 7"/>
          <p:cNvSpPr txBox="1">
            <a:spLocks noChangeArrowheads="1"/>
          </p:cNvSpPr>
          <p:nvPr/>
        </p:nvSpPr>
        <p:spPr bwMode="auto">
          <a:xfrm>
            <a:off x="373883" y="340778"/>
            <a:ext cx="3991531" cy="52197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方正仿宋简体" panose="02010601030101010101" charset="-122"/>
                <a:ea typeface="方正仿宋简体" panose="02010601030101010101" charset="-122"/>
                <a:sym typeface="等线" panose="02010600030101010101" charset="-122"/>
              </a:rPr>
              <a:t>考点：多彩的文学艺术</a:t>
            </a:r>
            <a:endParaRPr lang="en-US" altLang="zh-CN" sz="2800" b="1" dirty="0" smtClean="0">
              <a:solidFill>
                <a:schemeClr val="bg1"/>
              </a:solidFill>
              <a:latin typeface="方正仿宋简体" panose="02010601030101010101" charset="-122"/>
              <a:ea typeface="方正仿宋简体" panose="02010601030101010101" charset="-122"/>
              <a:sym typeface="等线" panose="02010600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49800" y="340778"/>
            <a:ext cx="558800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</a:rPr>
              <a:t>唐诗的特点：题材丰富，风格多样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71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/>
      <p:bldP spid="18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graphicFrame>
        <p:nvGraphicFramePr>
          <p:cNvPr id="114807" name="Group 119"/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917589244"/>
              </p:ext>
            </p:extLst>
          </p:nvPr>
        </p:nvGraphicFramePr>
        <p:xfrm>
          <a:off x="542925" y="1655445"/>
          <a:ext cx="11214100" cy="5218589"/>
        </p:xfrm>
        <a:graphic>
          <a:graphicData uri="http://schemas.openxmlformats.org/drawingml/2006/table">
            <a:tbl>
              <a:tblPr/>
              <a:tblGrid>
                <a:gridCol w="791845"/>
                <a:gridCol w="1241425"/>
                <a:gridCol w="9180830"/>
              </a:tblGrid>
              <a:tr h="716280">
                <a:tc rowSpan="6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方正粗黑宋简体" panose="02000000000000000000" charset="-122"/>
                          <a:ea typeface="方正粗黑宋简体" panose="02000000000000000000" charset="-122"/>
                          <a:cs typeface="Times New Roman" panose="02020603050405020304" pitchFamily="18" charset="0"/>
                        </a:rPr>
                        <a:t>多彩的文学艺术</a:t>
                      </a:r>
                    </a:p>
                  </a:txBody>
                  <a:tcPr anchor="ctr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方正粗黑宋简体" panose="02000000000000000000" charset="-122"/>
                          <a:ea typeface="方正粗黑宋简体" panose="02000000000000000000" charset="-122"/>
                          <a:cs typeface="Times New Roman" panose="02020603050405020304" pitchFamily="18" charset="0"/>
                        </a:rPr>
                        <a:t>唐诗</a:t>
                      </a:r>
                    </a:p>
                  </a:txBody>
                  <a:tcPr anchor="ctr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</a:txBody>
                  <a:tcPr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51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</a:txBody>
                  <a:tcPr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rgbClr val="144D73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</a:txBody>
                  <a:tcPr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083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方正粗黑宋简体" panose="02000000000000000000" charset="-122"/>
                          <a:ea typeface="方正粗黑宋简体" panose="02000000000000000000" charset="-122"/>
                          <a:cs typeface="Times New Roman" panose="02020603050405020304" pitchFamily="18" charset="0"/>
                        </a:rPr>
                        <a:t>书法</a:t>
                      </a:r>
                    </a:p>
                  </a:txBody>
                  <a:tcPr anchor="ctr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</a:txBody>
                  <a:tcPr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0724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3175">
                      <a:solidFill>
                        <a:srgbClr val="144D73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方正粗黑宋简体" panose="02000000000000000000" charset="-122"/>
                          <a:ea typeface="方正粗黑宋简体" panose="02000000000000000000" charset="-122"/>
                          <a:cs typeface="Times New Roman" panose="02020603050405020304" pitchFamily="18" charset="0"/>
                        </a:rPr>
                        <a:t>绘画</a:t>
                      </a:r>
                    </a:p>
                  </a:txBody>
                  <a:tcPr anchor="ctr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</a:txBody>
                  <a:tcPr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763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3175">
                      <a:solidFill>
                        <a:srgbClr val="144D73"/>
                      </a:solidFill>
                      <a:prstDash val="dot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方正粗黑宋简体" panose="02000000000000000000" charset="-122"/>
                          <a:ea typeface="方正粗黑宋简体" panose="02000000000000000000" charset="-122"/>
                          <a:cs typeface="Times New Roman" panose="02020603050405020304" pitchFamily="18" charset="0"/>
                        </a:rPr>
                        <a:t>石窟和雕刻</a:t>
                      </a:r>
                    </a:p>
                  </a:txBody>
                  <a:tcPr anchor="ctr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方正粗黑宋简体" panose="02000000000000000000" charset="-122"/>
                        <a:ea typeface="方正粗黑宋简体" panose="02000000000000000000" charset="-122"/>
                      </a:endParaRPr>
                    </a:p>
                  </a:txBody>
                  <a:tcPr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756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方正粗黑宋简体" panose="02000000000000000000" charset="-122"/>
                          <a:ea typeface="方正粗黑宋简体" panose="02000000000000000000" charset="-122"/>
                          <a:cs typeface="Times New Roman" panose="02020603050405020304" pitchFamily="18" charset="0"/>
                        </a:rPr>
                        <a:t>科技</a:t>
                      </a:r>
                    </a:p>
                  </a:txBody>
                  <a:tcPr anchor="ctr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粗黑宋简体" panose="02000000000000000000" charset="-122"/>
                        <a:ea typeface="方正粗黑宋简体" panose="020000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horzOverflow="overflow">
                    <a:lnL w="3175">
                      <a:solidFill>
                        <a:srgbClr val="144D73"/>
                      </a:solidFill>
                      <a:prstDash val="dot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4793" name="Text Box 105"/>
          <p:cNvSpPr txBox="1"/>
          <p:nvPr/>
        </p:nvSpPr>
        <p:spPr>
          <a:xfrm>
            <a:off x="2879249" y="5302114"/>
            <a:ext cx="60051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敦煌莫高窟，是闻名中外的艺术宝库                                                                                                                         </a:t>
            </a:r>
          </a:p>
        </p:txBody>
      </p:sp>
      <p:sp>
        <p:nvSpPr>
          <p:cNvPr id="114794" name="Text Box 106"/>
          <p:cNvSpPr txBox="1"/>
          <p:nvPr/>
        </p:nvSpPr>
        <p:spPr>
          <a:xfrm>
            <a:off x="2700655" y="1731010"/>
            <a:ext cx="84264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盛唐时期的李白享有</a:t>
            </a:r>
            <a:r>
              <a:rPr lang="en-US" altLang="zh-CN" sz="240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“</a:t>
            </a:r>
            <a:r>
              <a:rPr lang="zh-CN" altLang="en-US" sz="240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诗仙</a:t>
            </a:r>
            <a:r>
              <a:rPr lang="en-US" altLang="zh-CN" sz="240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”</a:t>
            </a:r>
            <a:r>
              <a:rPr lang="zh-CN" altLang="en-US" sz="240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美誉，诗歌抒发昂扬进取精神</a:t>
            </a:r>
          </a:p>
        </p:txBody>
      </p:sp>
      <p:sp>
        <p:nvSpPr>
          <p:cNvPr id="114795" name="Text Box 107"/>
          <p:cNvSpPr txBox="1"/>
          <p:nvPr/>
        </p:nvSpPr>
        <p:spPr>
          <a:xfrm>
            <a:off x="2700655" y="2970530"/>
            <a:ext cx="66294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eaLnBrk="0" hangingPunct="0"/>
            <a:r>
              <a:rPr lang="zh-CN" altLang="en-US" sz="2400">
                <a:solidFill>
                  <a:schemeClr val="tx1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</a:rPr>
              <a:t>中唐时期的白居易，诗歌平易近人，通俗易懂</a:t>
            </a:r>
          </a:p>
        </p:txBody>
      </p:sp>
      <p:sp>
        <p:nvSpPr>
          <p:cNvPr id="114796" name="Text Box 108"/>
          <p:cNvSpPr txBox="1"/>
          <p:nvPr/>
        </p:nvSpPr>
        <p:spPr>
          <a:xfrm>
            <a:off x="2616199" y="3559175"/>
            <a:ext cx="9076055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lvl="0" algn="l" eaLnBrk="0" hangingPunct="0">
              <a:buClrTx/>
              <a:buSzTx/>
              <a:buFontTx/>
            </a:pPr>
            <a:r>
              <a:rPr lang="zh-CN" altLang="en-US" sz="2400" dirty="0">
                <a:effectLst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颜真</a:t>
            </a:r>
            <a:r>
              <a:rPr lang="zh-CN" altLang="en-US" sz="2400" dirty="0" smtClean="0">
                <a:effectLst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卿（特点：</a:t>
            </a:r>
            <a:r>
              <a:rPr lang="zh-CN" altLang="en-US" sz="2400" dirty="0" smtClean="0">
                <a:solidFill>
                  <a:srgbClr val="C0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端正劲美，雄浑敦厚</a:t>
            </a:r>
            <a:r>
              <a:rPr lang="zh-CN" altLang="en-US" sz="2400" dirty="0" smtClean="0">
                <a:effectLst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）、柳公权（特点：</a:t>
            </a:r>
            <a:r>
              <a:rPr lang="zh-CN" altLang="en-US" sz="2400" dirty="0" smtClean="0">
                <a:solidFill>
                  <a:srgbClr val="C0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方折俊丽，笔力劲健</a:t>
            </a:r>
            <a:r>
              <a:rPr lang="zh-CN" altLang="en-US" sz="2400" dirty="0" smtClean="0">
                <a:effectLst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）和</a:t>
            </a:r>
            <a:r>
              <a:rPr lang="zh-CN" altLang="en-US" sz="2400" dirty="0">
                <a:effectLst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欧阳询，</a:t>
            </a:r>
            <a:r>
              <a:rPr lang="en-US" altLang="zh-CN" sz="2400" dirty="0">
                <a:solidFill>
                  <a:srgbClr val="C0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“</a:t>
            </a:r>
            <a:r>
              <a:rPr lang="zh-CN" altLang="en-US" sz="2400" dirty="0">
                <a:solidFill>
                  <a:srgbClr val="C0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颜筋柳骨</a:t>
            </a:r>
            <a:r>
              <a:rPr lang="en-US" altLang="zh-CN" sz="2400" dirty="0">
                <a:solidFill>
                  <a:srgbClr val="C0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”</a:t>
            </a:r>
          </a:p>
        </p:txBody>
      </p:sp>
      <p:sp>
        <p:nvSpPr>
          <p:cNvPr id="114797" name="Text Box 109"/>
          <p:cNvSpPr txBox="1"/>
          <p:nvPr/>
        </p:nvSpPr>
        <p:spPr>
          <a:xfrm>
            <a:off x="2700655" y="4318281"/>
            <a:ext cx="9780746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eaLnBrk="0" hangingPunct="0"/>
            <a:r>
              <a:rPr lang="zh-CN" altLang="en-US" sz="2400" dirty="0" smtClean="0">
                <a:effectLst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阎立本</a:t>
            </a:r>
            <a:r>
              <a:rPr lang="zh-CN" altLang="en-US" sz="2400" b="1" dirty="0">
                <a:solidFill>
                  <a:srgbClr val="C00000"/>
                </a:solidFill>
              </a:rPr>
              <a:t>特点：人物形态各异，神形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兼备；</a:t>
            </a:r>
            <a:r>
              <a:rPr lang="zh-CN" altLang="en-US" sz="2400" dirty="0" smtClean="0">
                <a:effectLst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《步辇图》</a:t>
            </a:r>
            <a:r>
              <a:rPr lang="zh-CN" altLang="en-US" sz="2400" dirty="0" smtClean="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；</a:t>
            </a:r>
            <a:endParaRPr lang="en-US" altLang="zh-CN" sz="2400" dirty="0" smtClean="0"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pPr eaLnBrk="0" hangingPunct="0"/>
            <a:r>
              <a:rPr lang="zh-CN" altLang="en-US" sz="2400" dirty="0" smtClean="0">
                <a:effectLst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吴道子</a:t>
            </a:r>
            <a:r>
              <a:rPr lang="zh-CN" altLang="en-US" sz="2400" b="1" dirty="0">
                <a:solidFill>
                  <a:srgbClr val="C00000"/>
                </a:solidFill>
              </a:rPr>
              <a:t>特点：落笔雄劲，风格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奔放；</a:t>
            </a:r>
            <a:r>
              <a:rPr lang="zh-CN" altLang="en-US" sz="2400" dirty="0" smtClean="0">
                <a:effectLst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《送子天王图》</a:t>
            </a:r>
            <a:endParaRPr lang="zh-CN" altLang="en-US" sz="2400" dirty="0">
              <a:effectLst/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2" name="Text Box 107"/>
          <p:cNvSpPr txBox="1"/>
          <p:nvPr/>
        </p:nvSpPr>
        <p:spPr>
          <a:xfrm>
            <a:off x="2616200" y="2438400"/>
            <a:ext cx="85953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eaLnBrk="0" hangingPunct="0"/>
            <a:r>
              <a:rPr lang="zh-CN" altLang="en-US" sz="2400">
                <a:solidFill>
                  <a:schemeClr val="tx1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</a:rPr>
              <a:t>由盛转衰时期的杜甫有</a:t>
            </a:r>
            <a:r>
              <a:rPr lang="en-US" altLang="zh-CN" sz="2400">
                <a:solidFill>
                  <a:schemeClr val="tx1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</a:rPr>
              <a:t>“</a:t>
            </a:r>
            <a:r>
              <a:rPr lang="zh-CN" altLang="en-US" sz="2400">
                <a:solidFill>
                  <a:schemeClr val="tx1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</a:rPr>
              <a:t>诗圣</a:t>
            </a:r>
            <a:r>
              <a:rPr lang="en-US" altLang="zh-CN" sz="2400">
                <a:solidFill>
                  <a:schemeClr val="tx1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</a:rPr>
              <a:t>”</a:t>
            </a:r>
            <a:r>
              <a:rPr lang="zh-CN" altLang="en-US" sz="2400">
                <a:solidFill>
                  <a:schemeClr val="tx1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</a:rPr>
              <a:t>美誉，其诗称为</a:t>
            </a:r>
            <a:r>
              <a:rPr lang="en-US" altLang="zh-CN" sz="2400">
                <a:solidFill>
                  <a:schemeClr val="tx1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</a:rPr>
              <a:t>“</a:t>
            </a:r>
            <a:r>
              <a:rPr lang="zh-CN" altLang="en-US" sz="2400">
                <a:solidFill>
                  <a:schemeClr val="tx1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</a:rPr>
              <a:t>诗史</a:t>
            </a:r>
            <a:r>
              <a:rPr lang="en-US" altLang="zh-CN" sz="2400">
                <a:solidFill>
                  <a:schemeClr val="tx1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</a:rPr>
              <a:t>”</a:t>
            </a:r>
            <a:endParaRPr lang="zh-CN" altLang="en-US" sz="2400">
              <a:solidFill>
                <a:schemeClr val="tx1"/>
              </a:solidFill>
              <a:effectLst/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Text Box 105"/>
          <p:cNvSpPr txBox="1"/>
          <p:nvPr/>
        </p:nvSpPr>
        <p:spPr>
          <a:xfrm>
            <a:off x="1549559" y="6261381"/>
            <a:ext cx="1026414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4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曲辕犁、筒车、《唐本草》、孙思邈的《千金方》、火药等                                                                                                                         </a:t>
            </a:r>
          </a:p>
        </p:txBody>
      </p:sp>
      <p:sp>
        <p:nvSpPr>
          <p:cNvPr id="10" name="文本框 7"/>
          <p:cNvSpPr txBox="1">
            <a:spLocks noChangeArrowheads="1"/>
          </p:cNvSpPr>
          <p:nvPr/>
        </p:nvSpPr>
        <p:spPr bwMode="auto">
          <a:xfrm>
            <a:off x="283210" y="965835"/>
            <a:ext cx="4525857" cy="52197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方正仿宋简体" panose="02010601030101010101" charset="-122"/>
                <a:ea typeface="方正仿宋简体" panose="02010601030101010101" charset="-122"/>
                <a:sym typeface="等线" panose="02010600030101010101" charset="-122"/>
              </a:rPr>
              <a:t>考点：唐朝的文学艺术成就</a:t>
            </a:r>
            <a:endParaRPr lang="en-US" altLang="zh-CN" sz="2800" b="1" dirty="0" smtClean="0">
              <a:solidFill>
                <a:schemeClr val="bg1"/>
              </a:solidFill>
              <a:latin typeface="方正仿宋简体" panose="02010601030101010101" charset="-122"/>
              <a:ea typeface="方正仿宋简体" panose="02010601030101010101" charset="-122"/>
              <a:sym typeface="等线" panose="0201060003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46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14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1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1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1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14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93" grpId="0"/>
      <p:bldP spid="114794" grpId="0"/>
      <p:bldP spid="114795" grpId="0"/>
      <p:bldP spid="114796" grpId="0"/>
      <p:bldP spid="114797" grpId="0"/>
      <p:bldP spid="2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8152" y="261257"/>
            <a:ext cx="2481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课后活动</a:t>
            </a:r>
            <a:r>
              <a:rPr lang="en-US" altLang="zh-CN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6A2E953F-9B32-4E4A-813E-32BADC3D1B5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152" y="1317356"/>
            <a:ext cx="9472628" cy="23608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93725" y="4309988"/>
            <a:ext cx="916148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水路运输发达，港口码头往来船舶众多，商品交流繁盛。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576457" y="1808174"/>
            <a:ext cx="121003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商业</a:t>
            </a:r>
            <a:endParaRPr lang="zh-CN" altLang="en-US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068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46975" y="670895"/>
            <a:ext cx="8945562" cy="138588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    诗歌一：蕃人旧日不耕犁，相学如今种禾黍。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……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城头山鸡鸣角角，洛阳家家学胡乐。</a:t>
            </a:r>
            <a:endParaRPr lang="en-US" altLang="zh-CN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                               ——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王建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《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凉州行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》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46975" y="2189163"/>
            <a:ext cx="8945562" cy="13843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    诗歌二：女为胡妇学胡妆，伎进胡音务胡乐。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……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胡音胡骑与胡妆，五十年来竞纷泊。</a:t>
            </a:r>
            <a:endParaRPr lang="en-US" altLang="zh-CN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                                 ——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元稹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《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法曲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》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8153" y="3573463"/>
            <a:ext cx="8947150" cy="2862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latin typeface="+mn-ea"/>
              </a:rPr>
              <a:t>    回答问题：</a:t>
            </a:r>
            <a:endParaRPr lang="en-US" altLang="zh-CN" sz="2400" b="1" dirty="0">
              <a:latin typeface="+mn-ea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zh-CN" sz="800" b="1" dirty="0">
              <a:latin typeface="+mn-ea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latin typeface="+mn-ea"/>
              </a:rPr>
              <a:t>   （</a:t>
            </a:r>
            <a:r>
              <a:rPr lang="en-US" altLang="zh-CN" sz="2400" b="1" dirty="0">
                <a:latin typeface="+mn-ea"/>
              </a:rPr>
              <a:t>1</a:t>
            </a:r>
            <a:r>
              <a:rPr lang="zh-CN" altLang="en-US" sz="2400" b="1" dirty="0">
                <a:latin typeface="+mn-ea"/>
              </a:rPr>
              <a:t>）诗句中的“蕃”和“胡”，指的是什么？</a:t>
            </a:r>
            <a:endParaRPr lang="en-US" altLang="zh-CN" sz="2400" b="1" dirty="0">
              <a:latin typeface="+mn-ea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zh-CN" sz="2800" b="1" dirty="0">
              <a:latin typeface="+mn-ea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latin typeface="+mn-ea"/>
              </a:rPr>
              <a:t>   </a:t>
            </a:r>
            <a:endParaRPr lang="en-US" altLang="zh-CN" sz="2400" b="1" dirty="0">
              <a:latin typeface="+mn-ea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latin typeface="+mn-ea"/>
              </a:rPr>
              <a:t>   （</a:t>
            </a:r>
            <a:r>
              <a:rPr lang="en-US" altLang="zh-CN" sz="2400" b="1" dirty="0">
                <a:latin typeface="+mn-ea"/>
              </a:rPr>
              <a:t>2</a:t>
            </a:r>
            <a:r>
              <a:rPr lang="zh-CN" altLang="en-US" sz="2400" b="1" dirty="0">
                <a:latin typeface="+mn-ea"/>
              </a:rPr>
              <a:t>）上引诗句反映出怎样的社会情况？</a:t>
            </a:r>
            <a:endParaRPr lang="en-US" altLang="zh-CN" sz="2400" b="1" dirty="0">
              <a:latin typeface="+mn-ea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altLang="zh-CN" sz="2400" b="1" dirty="0">
              <a:latin typeface="+mn-ea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z="2400" b="1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39791" y="4427128"/>
            <a:ext cx="7514580" cy="8302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+mn-ea"/>
              </a:rPr>
              <a:t>        </a:t>
            </a:r>
            <a:r>
              <a:rPr lang="zh-CN" altLang="en-US" sz="24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“蕃”是我国古代对外族或异国人的泛称；</a:t>
            </a:r>
            <a:endParaRPr lang="en-US" altLang="zh-CN" sz="24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      </a:t>
            </a:r>
            <a:r>
              <a:rPr lang="zh-CN" altLang="en-US" sz="24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“胡”是</a:t>
            </a:r>
            <a:r>
              <a:rPr lang="zh-CN" altLang="en-US" sz="24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指</a:t>
            </a:r>
            <a:r>
              <a:rPr lang="zh-CN" altLang="en-US" sz="24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我国西北少数民族。</a:t>
            </a:r>
            <a:endParaRPr lang="en-US" altLang="zh-CN" sz="24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46975" y="5778397"/>
            <a:ext cx="894556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+mn-ea"/>
              </a:rPr>
              <a:t>         </a:t>
            </a:r>
            <a:r>
              <a:rPr lang="zh-CN" altLang="en-US" sz="24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唐朝</a:t>
            </a:r>
            <a:r>
              <a:rPr lang="zh-CN" altLang="en-US" sz="24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时少数民族开始进行农耕，汉族学习少数民族音乐、服装、骑马等，各</a:t>
            </a:r>
            <a:r>
              <a:rPr lang="zh-CN" altLang="en-US" sz="24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民族相互影响，不断交融，共同发展。</a:t>
            </a:r>
            <a:endParaRPr lang="en-US" altLang="zh-CN" sz="24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39791" y="1645557"/>
            <a:ext cx="583204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唐朝时少数民族开始进行农耕，汉族学习少数民族</a:t>
            </a:r>
            <a:r>
              <a:rPr lang="zh-CN" altLang="en-US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音乐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30995" y="168577"/>
            <a:ext cx="2481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课后活动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385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/>
      <p:bldP spid="8" grpId="0" animBg="1"/>
      <p:bldP spid="9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文本框 2"/>
          <p:cNvSpPr txBox="1">
            <a:spLocks noChangeArrowheads="1"/>
          </p:cNvSpPr>
          <p:nvPr/>
        </p:nvSpPr>
        <p:spPr bwMode="auto">
          <a:xfrm>
            <a:off x="1127529" y="1084526"/>
            <a:ext cx="10326533" cy="35394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唐朝前期兴盛的原因：</a:t>
            </a:r>
            <a:endParaRPr lang="en-US" altLang="zh-CN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、国家统一，社会安定</a:t>
            </a: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；政治清明</a:t>
            </a:r>
            <a:endParaRPr lang="en-US" altLang="zh-CN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、统治者推行轻徭薄赋的政策。</a:t>
            </a:r>
            <a:endParaRPr lang="en-US" altLang="zh-CN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、生产工具的改进（曲辕犁和筒车），生产技术的提高；</a:t>
            </a:r>
            <a:endParaRPr lang="en-US" altLang="zh-CN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、交通便利（</a:t>
            </a: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丝绸之路（陆上、海上）、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大运河）</a:t>
            </a:r>
            <a:endParaRPr lang="en-US" altLang="zh-CN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、实行开明的民族政策；</a:t>
            </a:r>
            <a:endParaRPr lang="en-US" altLang="zh-CN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、实行开放的对外政策，中外交流频繁</a:t>
            </a: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zh-CN" altLang="en-US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938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34404" y="1584427"/>
            <a:ext cx="954276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787</a:t>
            </a:r>
            <a:r>
              <a:rPr lang="zh-CN" altLang="zh-CN" sz="2800" b="1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年，朝廷对留居长安多年且早已娶妻生子并有田宅的胡客进行统计，竟然发现有四千多人。这说明</a:t>
            </a:r>
            <a:r>
              <a:rPr lang="en-US" altLang="zh-CN" sz="2800" b="1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zh-CN" altLang="zh-CN" sz="2800" b="1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endParaRPr lang="en-US" altLang="zh-CN" sz="2800" b="1" kern="1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zh-CN" sz="2800" b="1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中央集权的出现</a:t>
            </a:r>
            <a:r>
              <a:rPr lang="en-US" altLang="zh-CN" sz="2800" b="1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kern="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zh-CN" sz="2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民族交融的发展</a:t>
            </a:r>
            <a:r>
              <a:rPr lang="en-US" altLang="zh-CN" sz="2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endParaRPr lang="en-US" altLang="zh-CN" sz="2800" b="1" kern="100" dirty="0" smtClean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800" b="1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zh-CN" sz="2800" b="1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科学技术的创新</a:t>
            </a:r>
            <a:r>
              <a:rPr lang="en-US" altLang="zh-CN" sz="2800" b="1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D.</a:t>
            </a:r>
            <a:r>
              <a:rPr lang="zh-CN" altLang="zh-CN" sz="2800" b="1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文学艺术的昌盛</a:t>
            </a:r>
            <a:endParaRPr lang="zh-CN" altLang="zh-CN" sz="2800" b="1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12323" y="4233341"/>
            <a:ext cx="9464842" cy="2030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5000"/>
              </a:lnSpc>
              <a:spcAft>
                <a:spcPts val="500"/>
              </a:spcAft>
              <a:tabLst>
                <a:tab pos="1340485" algn="l"/>
                <a:tab pos="2672080" algn="l"/>
                <a:tab pos="3985260" algn="l"/>
              </a:tabLst>
            </a:pPr>
            <a:r>
              <a:rPr lang="en-US" altLang="zh-TW" sz="28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2</a:t>
            </a:r>
            <a:r>
              <a:rPr lang="zh-CN" altLang="en-US" sz="28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、</a:t>
            </a:r>
            <a:r>
              <a:rPr lang="zh-TW" altLang="zh-CN" sz="28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据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史料记载:</a:t>
            </a:r>
            <a:r>
              <a:rPr lang="zh-CN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唐武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宗会昌三年，长安城失火，焚毁了多家店铺。”这一失火地点应发生在</a:t>
            </a:r>
            <a:endParaRPr lang="zh-CN" altLang="zh-CN" sz="2800" b="1" kern="100" dirty="0"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indent="266700">
              <a:lnSpc>
                <a:spcPct val="145000"/>
              </a:lnSpc>
              <a:spcAft>
                <a:spcPts val="500"/>
              </a:spcAft>
              <a:tabLst>
                <a:tab pos="1340485" algn="l"/>
                <a:tab pos="2672080" algn="l"/>
              </a:tabLst>
            </a:pP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A</a:t>
            </a:r>
            <a:r>
              <a:rPr lang="zh-CN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．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皇城    B宫城      </a:t>
            </a:r>
            <a:r>
              <a:rPr lang="en-US" altLang="zh-CN" sz="2800" b="1" kern="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C</a:t>
            </a:r>
            <a:r>
              <a:rPr lang="en-US" altLang="zh-CN" sz="2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lang="zh-TW" altLang="zh-CN" sz="2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市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	</a:t>
            </a:r>
            <a:r>
              <a:rPr lang="en-US" altLang="zh-TW" sz="28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   </a:t>
            </a:r>
            <a:r>
              <a:rPr lang="en-US" altLang="zh-CN" sz="28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D</a:t>
            </a:r>
            <a:r>
              <a:rPr lang="en-US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坊</a:t>
            </a:r>
            <a:endParaRPr lang="zh-CN" altLang="zh-CN" sz="2800" b="1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5663" y="763146"/>
            <a:ext cx="203505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</a:rPr>
              <a:t>课堂反馈：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03988" y="2007554"/>
            <a:ext cx="639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C00000"/>
                </a:solidFill>
              </a:rPr>
              <a:t>B</a:t>
            </a:r>
            <a:endParaRPr lang="zh-CN" altLang="en-US" sz="6000" b="1" dirty="0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50722" y="4740915"/>
            <a:ext cx="639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C00000"/>
                </a:solidFill>
              </a:rPr>
              <a:t>C</a:t>
            </a:r>
            <a:endParaRPr lang="zh-CN" altLang="en-US" sz="6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69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95446" y="871814"/>
            <a:ext cx="9994232" cy="2267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  <a:tabLst>
                <a:tab pos="1339850" algn="l"/>
                <a:tab pos="2705100" algn="l"/>
                <a:tab pos="4128770" algn="l"/>
              </a:tabLst>
            </a:pPr>
            <a:r>
              <a:rPr lang="en-US" altLang="zh-TW" sz="2800" b="1" kern="1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3</a:t>
            </a:r>
            <a:r>
              <a:rPr lang="zh-CN" altLang="en-US" sz="2800" b="1" kern="1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、</a:t>
            </a:r>
            <a:r>
              <a:rPr lang="zh-TW" altLang="zh-CN" sz="2800" b="1" kern="1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lang="zh-TW" altLang="zh-CN" sz="2800" b="1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《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旧唐书•崔融传》中记载</a:t>
            </a:r>
            <a:r>
              <a:rPr lang="zh-CN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“天下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诸津，舟航所聚弘舸巨舰，千船万艘，交贸往还，昧 旦永日。”这一材料所反映的是</a:t>
            </a:r>
            <a:endParaRPr lang="zh-CN" altLang="zh-CN" sz="2800" b="1" kern="100" dirty="0"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indent="114300">
              <a:lnSpc>
                <a:spcPct val="145000"/>
              </a:lnSpc>
              <a:spcAft>
                <a:spcPts val="0"/>
              </a:spcAft>
              <a:tabLst>
                <a:tab pos="2672080" algn="l"/>
                <a:tab pos="4185285" algn="l"/>
              </a:tabLst>
            </a:pPr>
            <a:r>
              <a:rPr lang="en-US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A.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农业的发展      </a:t>
            </a:r>
            <a:r>
              <a:rPr lang="en-US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B.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手工业的进步	</a:t>
            </a:r>
            <a:endParaRPr lang="en-US" altLang="zh-TW" sz="2800" b="1" kern="100" dirty="0" smtClean="0"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indent="114300">
              <a:lnSpc>
                <a:spcPct val="145000"/>
              </a:lnSpc>
              <a:spcAft>
                <a:spcPts val="0"/>
              </a:spcAft>
              <a:tabLst>
                <a:tab pos="2672080" algn="l"/>
                <a:tab pos="4185285" algn="l"/>
              </a:tabLst>
            </a:pPr>
            <a:r>
              <a:rPr lang="en-US" altLang="zh-CN" sz="2800" b="1" kern="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C</a:t>
            </a:r>
            <a:r>
              <a:rPr lang="en-US" altLang="zh-CN" sz="2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lang="zh-TW" altLang="zh-CN" sz="2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商业的繁荣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	</a:t>
            </a:r>
            <a:r>
              <a:rPr lang="en-US" altLang="zh-TW" sz="28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    </a:t>
            </a:r>
            <a:r>
              <a:rPr lang="en-US" altLang="zh-CN" sz="28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D</a:t>
            </a:r>
            <a:r>
              <a:rPr lang="en-US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民族关系融洽</a:t>
            </a:r>
            <a:endParaRPr lang="zh-CN" altLang="zh-CN" sz="2800" b="1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95445" y="3359864"/>
            <a:ext cx="10193613" cy="259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5000"/>
              </a:lnSpc>
              <a:spcAft>
                <a:spcPts val="0"/>
              </a:spcAft>
              <a:tabLst>
                <a:tab pos="300990" algn="l"/>
                <a:tab pos="4675505" algn="l"/>
              </a:tabLst>
            </a:pPr>
            <a:r>
              <a:rPr lang="zh-TW" altLang="zh-CN" sz="28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4</a:t>
            </a:r>
            <a:r>
              <a:rPr lang="zh-CN" altLang="en-US" sz="28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、</a:t>
            </a:r>
            <a:r>
              <a:rPr lang="zh-TW" altLang="zh-CN" sz="28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唐代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诗人王建在《凉州行》中写道</a:t>
            </a:r>
            <a:r>
              <a:rPr lang="zh-CN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“蕃人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旧日不耕犁，相学如今种禾</a:t>
            </a:r>
            <a:r>
              <a:rPr lang="zh-TW" altLang="zh-CN" sz="28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黍</a:t>
            </a:r>
            <a:r>
              <a:rPr lang="en-US" altLang="zh-CN" sz="28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.....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城头山鸡鸣角 角，洛阳家家学胡乐。”诗句中的</a:t>
            </a:r>
            <a:r>
              <a:rPr lang="zh-CN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“藩</a:t>
            </a:r>
            <a:r>
              <a:rPr lang="en-US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"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、</a:t>
            </a:r>
            <a:r>
              <a:rPr lang="zh-CN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“胡"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生活在</a:t>
            </a:r>
            <a:endParaRPr lang="zh-CN" altLang="zh-CN" sz="2800" b="1" kern="100" dirty="0"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indent="133350">
              <a:lnSpc>
                <a:spcPct val="145000"/>
              </a:lnSpc>
              <a:spcAft>
                <a:spcPts val="500"/>
              </a:spcAft>
              <a:tabLst>
                <a:tab pos="1340485" algn="l"/>
                <a:tab pos="2672080" algn="l"/>
              </a:tabLst>
            </a:pPr>
            <a:r>
              <a:rPr lang="en-US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A.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西南地区       </a:t>
            </a:r>
            <a:r>
              <a:rPr lang="en-US" altLang="zh-CN" sz="2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B.</a:t>
            </a:r>
            <a:r>
              <a:rPr lang="zh-TW" altLang="zh-CN" sz="2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西北地区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	</a:t>
            </a:r>
            <a:r>
              <a:rPr lang="en-US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C.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东南地区	    </a:t>
            </a:r>
            <a:r>
              <a:rPr lang="en-US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D.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东北地区</a:t>
            </a:r>
            <a:endParaRPr lang="zh-CN" altLang="zh-CN" sz="2800" b="1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68929" y="1186443"/>
            <a:ext cx="639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C00000"/>
                </a:solidFill>
              </a:rPr>
              <a:t>C</a:t>
            </a:r>
            <a:endParaRPr lang="zh-CN" altLang="en-US" sz="6000" b="1" dirty="0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42640" y="4372619"/>
            <a:ext cx="639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C00000"/>
                </a:solidFill>
              </a:rPr>
              <a:t>B</a:t>
            </a:r>
            <a:endParaRPr lang="zh-CN" altLang="en-US" sz="6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0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44810" y="312243"/>
            <a:ext cx="10042359" cy="259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5000"/>
              </a:lnSpc>
              <a:spcAft>
                <a:spcPts val="0"/>
              </a:spcAft>
            </a:pPr>
            <a:r>
              <a:rPr lang="en-US" altLang="zh-CN" sz="28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5</a:t>
            </a:r>
            <a:r>
              <a:rPr lang="zh-CN" altLang="en-US" sz="28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、</a:t>
            </a:r>
            <a:r>
              <a:rPr lang="zh-CN" altLang="zh-CN" sz="28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“</a:t>
            </a:r>
            <a:r>
              <a:rPr lang="zh-CN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万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国尽征婚，烽火被冈峦。积尸草木腥，流血川原丹。”这是杜甫《垂老别》中的诗句。 该诗创作于唐朝由盛转衰的动乱时期。这场动乱指的是</a:t>
            </a:r>
            <a:endParaRPr lang="zh-CN" altLang="zh-CN" sz="2800" b="1" kern="100" dirty="0"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indent="114300">
              <a:lnSpc>
                <a:spcPct val="145000"/>
              </a:lnSpc>
              <a:spcAft>
                <a:spcPts val="500"/>
              </a:spcAft>
            </a:pPr>
            <a:r>
              <a:rPr lang="en-US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A.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大泽乡起义   </a:t>
            </a:r>
            <a:r>
              <a:rPr lang="en-US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B.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黄巾起义   </a:t>
            </a:r>
            <a:r>
              <a:rPr lang="en-US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C.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黄巢起义   </a:t>
            </a:r>
            <a:r>
              <a:rPr lang="en-US" altLang="zh-CN" sz="2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D.</a:t>
            </a:r>
            <a:r>
              <a:rPr lang="zh-TW" altLang="zh-CN" sz="2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安史之乱</a:t>
            </a:r>
            <a:endParaRPr lang="zh-CN" altLang="zh-CN" sz="2800" b="1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8147" y="3000366"/>
            <a:ext cx="10876548" cy="1341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5000"/>
              </a:lnSpc>
              <a:spcAft>
                <a:spcPts val="0"/>
              </a:spcAft>
            </a:pPr>
            <a:r>
              <a:rPr lang="en-US" altLang="zh-TW" sz="28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6</a:t>
            </a:r>
            <a:r>
              <a:rPr lang="zh-CN" altLang="en-US" sz="28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、</a:t>
            </a:r>
            <a:r>
              <a:rPr lang="zh-TW" altLang="zh-CN" sz="2800" b="1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学习</a:t>
            </a:r>
            <a:r>
              <a:rPr lang="zh-TW" altLang="zh-CN" sz="2800" b="1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唐朝历史后，有同学认为唐朝的社会风气显示出开放、进取、兼容并蓄的精神风貌。如下图所示文物能支撑这位同学观点的是</a:t>
            </a:r>
            <a:endParaRPr lang="zh-CN" altLang="zh-CN" sz="2800" b="1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pic>
        <p:nvPicPr>
          <p:cNvPr id="4" name="图片 3" descr="C:\Users\apple\AppData\Roaming\Tencent\Users\105064838\QQ\WinTemp\RichOle\3N14XWU$~WVAZ]X_2SQ8N8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412" y="4342272"/>
            <a:ext cx="7964236" cy="12782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2025412" y="5904584"/>
            <a:ext cx="4935967" cy="432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33350">
              <a:lnSpc>
                <a:spcPct val="145000"/>
              </a:lnSpc>
              <a:spcAft>
                <a:spcPts val="0"/>
              </a:spcAft>
            </a:pP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A.</a:t>
            </a:r>
            <a:r>
              <a:rPr lang="zh-TW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①②     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B.</a:t>
            </a:r>
            <a:r>
              <a:rPr lang="zh-TW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②③③     </a:t>
            </a:r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C.</a:t>
            </a:r>
            <a:r>
              <a:rPr lang="zh-TW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③④    </a:t>
            </a:r>
            <a:r>
              <a:rPr lang="en-US" altLang="zh-CN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D.</a:t>
            </a:r>
            <a:r>
              <a:rPr lang="zh-TW" altLang="zh-CN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①③</a:t>
            </a:r>
            <a:endParaRPr lang="zh-CN" altLang="zh-CN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99094" y="1428550"/>
            <a:ext cx="639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C00000"/>
                </a:solidFill>
              </a:rPr>
              <a:t>D</a:t>
            </a:r>
            <a:endParaRPr lang="zh-CN" altLang="en-US" sz="6000" b="1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55302" y="3540379"/>
            <a:ext cx="639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C00000"/>
                </a:solidFill>
              </a:rPr>
              <a:t>D</a:t>
            </a:r>
            <a:endParaRPr lang="zh-CN" altLang="en-US" sz="6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4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="" xmlns:a16="http://schemas.microsoft.com/office/drawing/2014/main" id="{41DE64D8-12A6-4557-8B92-7BE2E6D8072D}"/>
              </a:ext>
            </a:extLst>
          </p:cNvPr>
          <p:cNvSpPr/>
          <p:nvPr/>
        </p:nvSpPr>
        <p:spPr>
          <a:xfrm>
            <a:off x="3" y="0"/>
            <a:ext cx="1219199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1000" sy="101000" algn="ctr" rotWithShape="0">
              <a:srgbClr val="000000">
                <a:alpha val="4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4482652C-9D4E-423B-BDB8-5971B81DAD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2" b="9960"/>
          <a:stretch/>
        </p:blipFill>
        <p:spPr>
          <a:xfrm>
            <a:off x="5905681" y="6110408"/>
            <a:ext cx="6518551" cy="7475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4482652C-9D4E-423B-BDB8-5971B81DAD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9" t="-3869" r="5277" b="3869"/>
          <a:stretch/>
        </p:blipFill>
        <p:spPr>
          <a:xfrm flipH="1">
            <a:off x="-1" y="6110408"/>
            <a:ext cx="6014321" cy="747592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>
            <a:off x="386086" y="3200400"/>
            <a:ext cx="112903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>
            <a:off x="1540384" y="3086100"/>
            <a:ext cx="228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9"/>
          <p:cNvSpPr txBox="1"/>
          <p:nvPr/>
        </p:nvSpPr>
        <p:spPr>
          <a:xfrm>
            <a:off x="326316" y="3200400"/>
            <a:ext cx="10983913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   581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年 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589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年             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618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年 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627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年        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649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年         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713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年           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741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年  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755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年        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763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年    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907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年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3159957" y="2514600"/>
            <a:ext cx="0" cy="685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rot="5400000">
            <a:off x="3654055" y="3086100"/>
            <a:ext cx="228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>
            <a:off x="4923855" y="3086100"/>
            <a:ext cx="228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5400000">
            <a:off x="5946220" y="3086100"/>
            <a:ext cx="228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rot="5400000">
            <a:off x="7311640" y="3086100"/>
            <a:ext cx="228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rot="5400000">
            <a:off x="8001324" y="3086100"/>
            <a:ext cx="228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rot="5400000">
            <a:off x="9222111" y="3086100"/>
            <a:ext cx="228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0150799" y="2546985"/>
            <a:ext cx="0" cy="653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87663" y="965275"/>
            <a:ext cx="637223" cy="212193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1" hangingPunct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皇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帝</a:t>
            </a:r>
          </a:p>
        </p:txBody>
      </p:sp>
      <p:sp>
        <p:nvSpPr>
          <p:cNvPr id="34" name="TextBox 20"/>
          <p:cNvSpPr txBox="1"/>
          <p:nvPr/>
        </p:nvSpPr>
        <p:spPr>
          <a:xfrm>
            <a:off x="11093138" y="3377605"/>
            <a:ext cx="583248" cy="21019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</a:p>
        </p:txBody>
      </p:sp>
      <p:sp>
        <p:nvSpPr>
          <p:cNvPr id="35" name="TextBox 21"/>
          <p:cNvSpPr txBox="1"/>
          <p:nvPr/>
        </p:nvSpPr>
        <p:spPr>
          <a:xfrm>
            <a:off x="997274" y="2286000"/>
            <a:ext cx="233838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隋朝</a:t>
            </a:r>
          </a:p>
        </p:txBody>
      </p:sp>
      <p:sp>
        <p:nvSpPr>
          <p:cNvPr id="36" name="TextBox 22"/>
          <p:cNvSpPr txBox="1"/>
          <p:nvPr/>
        </p:nvSpPr>
        <p:spPr>
          <a:xfrm>
            <a:off x="3234061" y="2671920"/>
            <a:ext cx="2339975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贞观之治</a:t>
            </a:r>
          </a:p>
        </p:txBody>
      </p:sp>
      <p:sp>
        <p:nvSpPr>
          <p:cNvPr id="37" name="矩形 23"/>
          <p:cNvSpPr/>
          <p:nvPr/>
        </p:nvSpPr>
        <p:spPr>
          <a:xfrm>
            <a:off x="5085965" y="2671732"/>
            <a:ext cx="3355975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开元盛世</a:t>
            </a:r>
          </a:p>
        </p:txBody>
      </p:sp>
      <p:sp>
        <p:nvSpPr>
          <p:cNvPr id="38" name="矩形 24"/>
          <p:cNvSpPr/>
          <p:nvPr/>
        </p:nvSpPr>
        <p:spPr>
          <a:xfrm>
            <a:off x="7045834" y="2686728"/>
            <a:ext cx="3355975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安史之乱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2522861" y="2514600"/>
            <a:ext cx="26431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1098874" y="2514600"/>
            <a:ext cx="711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rot="5400000">
            <a:off x="755974" y="2857500"/>
            <a:ext cx="685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36"/>
          <p:cNvSpPr txBox="1"/>
          <p:nvPr/>
        </p:nvSpPr>
        <p:spPr>
          <a:xfrm>
            <a:off x="4353249" y="2286000"/>
            <a:ext cx="2338387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唐朝</a:t>
            </a:r>
            <a:endParaRPr lang="zh-CN" altLang="en-US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5878836" y="2514600"/>
            <a:ext cx="47799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0"/>
          <p:cNvSpPr txBox="1"/>
          <p:nvPr/>
        </p:nvSpPr>
        <p:spPr>
          <a:xfrm>
            <a:off x="10541959" y="2225040"/>
            <a:ext cx="161290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五代十国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TextBox 42"/>
          <p:cNvSpPr txBox="1"/>
          <p:nvPr/>
        </p:nvSpPr>
        <p:spPr>
          <a:xfrm>
            <a:off x="1251274" y="1147673"/>
            <a:ext cx="508000" cy="12003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lvl="0" eaLnBrk="1" hangingPunct="1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隋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eaLnBrk="1" hangingPunct="1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eaLnBrk="1" hangingPunct="1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帝</a:t>
            </a:r>
          </a:p>
        </p:txBody>
      </p:sp>
      <p:sp>
        <p:nvSpPr>
          <p:cNvPr id="46" name="TextBox 43"/>
          <p:cNvSpPr txBox="1"/>
          <p:nvPr/>
        </p:nvSpPr>
        <p:spPr>
          <a:xfrm>
            <a:off x="2279857" y="1139461"/>
            <a:ext cx="509587" cy="12003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隋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炀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帝</a:t>
            </a:r>
          </a:p>
        </p:txBody>
      </p:sp>
      <p:sp>
        <p:nvSpPr>
          <p:cNvPr id="47" name="TextBox 44"/>
          <p:cNvSpPr txBox="1"/>
          <p:nvPr/>
        </p:nvSpPr>
        <p:spPr>
          <a:xfrm>
            <a:off x="3234061" y="1144788"/>
            <a:ext cx="508000" cy="12003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lvl="0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唐高祖</a:t>
            </a:r>
          </a:p>
        </p:txBody>
      </p:sp>
      <p:sp>
        <p:nvSpPr>
          <p:cNvPr id="48" name="TextBox 45"/>
          <p:cNvSpPr txBox="1"/>
          <p:nvPr/>
        </p:nvSpPr>
        <p:spPr>
          <a:xfrm>
            <a:off x="4150049" y="1155546"/>
            <a:ext cx="508000" cy="12003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lvl="0" eaLnBrk="1" hangingPunct="1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唐太宗</a:t>
            </a:r>
          </a:p>
        </p:txBody>
      </p:sp>
      <p:sp>
        <p:nvSpPr>
          <p:cNvPr id="49" name="TextBox 46"/>
          <p:cNvSpPr txBox="1"/>
          <p:nvPr/>
        </p:nvSpPr>
        <p:spPr>
          <a:xfrm>
            <a:off x="5267649" y="1155546"/>
            <a:ext cx="509587" cy="12003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lvl="0" eaLnBrk="1" hangingPunct="1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武则天</a:t>
            </a:r>
          </a:p>
        </p:txBody>
      </p:sp>
      <p:sp>
        <p:nvSpPr>
          <p:cNvPr id="50" name="TextBox 47"/>
          <p:cNvSpPr txBox="1"/>
          <p:nvPr/>
        </p:nvSpPr>
        <p:spPr>
          <a:xfrm>
            <a:off x="6488436" y="1146021"/>
            <a:ext cx="508000" cy="12003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lvl="0" eaLnBrk="1" hangingPunct="1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唐玄宗</a:t>
            </a:r>
          </a:p>
        </p:txBody>
      </p:sp>
      <p:sp>
        <p:nvSpPr>
          <p:cNvPr id="51" name="燕尾形 50"/>
          <p:cNvSpPr/>
          <p:nvPr/>
        </p:nvSpPr>
        <p:spPr>
          <a:xfrm>
            <a:off x="921709" y="1600200"/>
            <a:ext cx="203200" cy="228600"/>
          </a:xfrm>
          <a:prstGeom prst="chevron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2" name="直接连接符 51"/>
          <p:cNvCxnSpPr>
            <a:stCxn id="45" idx="3"/>
            <a:endCxn id="46" idx="1"/>
          </p:cNvCxnSpPr>
          <p:nvPr/>
        </p:nvCxnSpPr>
        <p:spPr>
          <a:xfrm flipV="1">
            <a:off x="1759274" y="1739626"/>
            <a:ext cx="520583" cy="8212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46" idx="3"/>
            <a:endCxn id="47" idx="1"/>
          </p:cNvCxnSpPr>
          <p:nvPr/>
        </p:nvCxnSpPr>
        <p:spPr>
          <a:xfrm>
            <a:off x="2789444" y="1739626"/>
            <a:ext cx="444617" cy="532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3742061" y="1752600"/>
            <a:ext cx="306388" cy="4763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48" idx="3"/>
            <a:endCxn id="49" idx="1"/>
          </p:cNvCxnSpPr>
          <p:nvPr/>
        </p:nvCxnSpPr>
        <p:spPr>
          <a:xfrm>
            <a:off x="4658049" y="1755711"/>
            <a:ext cx="6096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49" idx="3"/>
            <a:endCxn id="50" idx="1"/>
          </p:cNvCxnSpPr>
          <p:nvPr/>
        </p:nvCxnSpPr>
        <p:spPr>
          <a:xfrm flipV="1">
            <a:off x="5777236" y="1746186"/>
            <a:ext cx="711200" cy="9525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9"/>
          <p:cNvSpPr txBox="1"/>
          <p:nvPr/>
        </p:nvSpPr>
        <p:spPr>
          <a:xfrm>
            <a:off x="776134" y="3597533"/>
            <a:ext cx="504000" cy="1656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隋朝建立</a:t>
            </a:r>
          </a:p>
        </p:txBody>
      </p:sp>
      <p:sp>
        <p:nvSpPr>
          <p:cNvPr id="58" name="TextBox 60"/>
          <p:cNvSpPr txBox="1"/>
          <p:nvPr/>
        </p:nvSpPr>
        <p:spPr>
          <a:xfrm>
            <a:off x="1327166" y="3593051"/>
            <a:ext cx="504000" cy="1656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lvl="0" algn="ctr" eaLnBrk="1" hangingPunct="1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统一全国</a:t>
            </a:r>
          </a:p>
        </p:txBody>
      </p:sp>
      <p:sp>
        <p:nvSpPr>
          <p:cNvPr id="59" name="TextBox 61"/>
          <p:cNvSpPr txBox="1"/>
          <p:nvPr/>
        </p:nvSpPr>
        <p:spPr>
          <a:xfrm>
            <a:off x="1864542" y="3593052"/>
            <a:ext cx="1125167" cy="83099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lvl="0" algn="ctr" eaLnBrk="1" hangingPunct="1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开通大运河</a:t>
            </a:r>
          </a:p>
        </p:txBody>
      </p:sp>
      <p:sp>
        <p:nvSpPr>
          <p:cNvPr id="60" name="TextBox 62"/>
          <p:cNvSpPr txBox="1"/>
          <p:nvPr/>
        </p:nvSpPr>
        <p:spPr>
          <a:xfrm>
            <a:off x="1864542" y="4428532"/>
            <a:ext cx="1125167" cy="82500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lvl="0" algn="ctr" eaLnBrk="1" hangingPunct="1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创立科举制</a:t>
            </a:r>
          </a:p>
        </p:txBody>
      </p:sp>
      <p:sp>
        <p:nvSpPr>
          <p:cNvPr id="61" name="TextBox 65"/>
          <p:cNvSpPr txBox="1"/>
          <p:nvPr/>
        </p:nvSpPr>
        <p:spPr>
          <a:xfrm>
            <a:off x="3018901" y="3593052"/>
            <a:ext cx="468000" cy="1656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lvl="0" algn="ctr" eaLnBrk="1" hangingPunct="1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唐朝建立</a:t>
            </a:r>
          </a:p>
        </p:txBody>
      </p:sp>
      <p:sp>
        <p:nvSpPr>
          <p:cNvPr id="62" name="TextBox 66"/>
          <p:cNvSpPr txBox="1"/>
          <p:nvPr/>
        </p:nvSpPr>
        <p:spPr>
          <a:xfrm>
            <a:off x="3685096" y="3578712"/>
            <a:ext cx="1423988" cy="83099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对外：</a:t>
            </a:r>
            <a:endParaRPr lang="en-US" altLang="zh-CN" sz="2400" b="1" dirty="0" smtClean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玄奘西行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" name="TextBox 67"/>
          <p:cNvSpPr txBox="1"/>
          <p:nvPr/>
        </p:nvSpPr>
        <p:spPr>
          <a:xfrm>
            <a:off x="3684905" y="4424045"/>
            <a:ext cx="2220776" cy="83099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lvl="0" algn="ctr" eaLnBrk="1" hangingPunct="1"/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民族：</a:t>
            </a:r>
            <a:endParaRPr lang="en-US" altLang="zh-CN" sz="2400" b="1" dirty="0" smtClean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algn="ctr" eaLnBrk="1" hangingPunct="1"/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文成公主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入藏</a:t>
            </a:r>
          </a:p>
        </p:txBody>
      </p:sp>
      <p:sp>
        <p:nvSpPr>
          <p:cNvPr id="64" name="TextBox 68"/>
          <p:cNvSpPr txBox="1"/>
          <p:nvPr/>
        </p:nvSpPr>
        <p:spPr>
          <a:xfrm>
            <a:off x="6021153" y="3788082"/>
            <a:ext cx="1440000" cy="83099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对外：</a:t>
            </a:r>
            <a:endParaRPr lang="en-US" altLang="zh-CN" sz="2400" b="1" dirty="0" smtClean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eaLnBrk="1" hangingPunct="1"/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鉴真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东渡</a:t>
            </a:r>
          </a:p>
        </p:txBody>
      </p:sp>
      <p:sp>
        <p:nvSpPr>
          <p:cNvPr id="65" name="TextBox 69"/>
          <p:cNvSpPr txBox="1"/>
          <p:nvPr/>
        </p:nvSpPr>
        <p:spPr>
          <a:xfrm>
            <a:off x="10075551" y="3581400"/>
            <a:ext cx="509588" cy="156966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lvl="0" algn="ctr" eaLnBrk="1" hangingPunct="1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唐朝灭亡</a:t>
            </a:r>
          </a:p>
        </p:txBody>
      </p:sp>
      <p:sp>
        <p:nvSpPr>
          <p:cNvPr id="66" name="TextBox 70"/>
          <p:cNvSpPr txBox="1"/>
          <p:nvPr/>
        </p:nvSpPr>
        <p:spPr>
          <a:xfrm>
            <a:off x="1" y="77988"/>
            <a:ext cx="12188824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 eaLnBrk="1" hangingPunct="1"/>
            <a:r>
              <a:rPr lang="en-US" altLang="zh-CN" sz="4800" dirty="0"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</a:rPr>
              <a:t>隋唐历史大事年表</a:t>
            </a:r>
            <a:r>
              <a:rPr lang="en-US" altLang="zh-CN" sz="4800" dirty="0"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endParaRPr lang="zh-CN" altLang="en-US" sz="4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7" name="燕尾形 66"/>
          <p:cNvSpPr/>
          <p:nvPr/>
        </p:nvSpPr>
        <p:spPr>
          <a:xfrm flipH="1">
            <a:off x="10658799" y="4018915"/>
            <a:ext cx="203200" cy="228600"/>
          </a:xfrm>
          <a:prstGeom prst="chevron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8611709" y="3769514"/>
            <a:ext cx="1440000" cy="46166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黄巢起义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611709" y="4228651"/>
            <a:ext cx="1440000" cy="46166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藩镇割据</a:t>
            </a:r>
          </a:p>
        </p:txBody>
      </p:sp>
      <p:sp>
        <p:nvSpPr>
          <p:cNvPr id="70" name="Text Box 3"/>
          <p:cNvSpPr txBox="1"/>
          <p:nvPr/>
        </p:nvSpPr>
        <p:spPr>
          <a:xfrm>
            <a:off x="88265" y="5474970"/>
            <a:ext cx="6144260" cy="5835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贡献：结束南北朝时期分裂局面</a:t>
            </a:r>
            <a:endParaRPr lang="en-US" altLang="zh-CN" sz="3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5834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44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bldLvl="0" animBg="1"/>
      <p:bldP spid="64" grpId="0" animBg="1"/>
      <p:bldP spid="65" grpId="0" animBg="1"/>
      <p:bldP spid="68" grpId="0" animBg="1"/>
      <p:bldP spid="69" grpId="0" animBg="1"/>
      <p:bldP spid="70" grpId="0" bldLvl="0" animBg="1"/>
      <p:bldP spid="70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01" y="1228080"/>
            <a:ext cx="9883297" cy="1143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32" y="2770701"/>
            <a:ext cx="8305226" cy="1019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13" y="4397614"/>
            <a:ext cx="9500704" cy="9375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27532" y="1134406"/>
            <a:ext cx="476393" cy="3781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91413" y="2789750"/>
            <a:ext cx="476393" cy="3781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209604" y="4337814"/>
            <a:ext cx="476393" cy="3781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9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101389" y="1267722"/>
            <a:ext cx="639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C00000"/>
                </a:solidFill>
              </a:rPr>
              <a:t>B</a:t>
            </a:r>
            <a:endParaRPr lang="zh-CN" altLang="en-US" sz="6000" b="1" dirty="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63762" y="2470986"/>
            <a:ext cx="639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C00000"/>
                </a:solidFill>
              </a:rPr>
              <a:t>A</a:t>
            </a:r>
            <a:endParaRPr lang="zh-CN" altLang="en-US" sz="6000" b="1" dirty="0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78628" y="4410006"/>
            <a:ext cx="639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C00000"/>
                </a:solidFill>
              </a:rPr>
              <a:t>C</a:t>
            </a:r>
            <a:endParaRPr lang="zh-CN" altLang="en-US" sz="6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57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sp>
        <p:nvSpPr>
          <p:cNvPr id="2" name="文本框 7"/>
          <p:cNvSpPr txBox="1">
            <a:spLocks noChangeArrowheads="1"/>
          </p:cNvSpPr>
          <p:nvPr/>
        </p:nvSpPr>
        <p:spPr bwMode="auto">
          <a:xfrm>
            <a:off x="270510" y="815340"/>
            <a:ext cx="4601528" cy="52197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方正仿宋简体" panose="02010601030101010101" charset="-122"/>
                <a:ea typeface="方正仿宋简体" panose="02010601030101010101" charset="-122"/>
                <a:sym typeface="等线" panose="02010600030101010101" charset="-122"/>
              </a:rPr>
              <a:t>考点：唐朝开放的对外政策</a:t>
            </a:r>
            <a:endParaRPr lang="en-US" altLang="zh-CN" sz="2800" b="1" dirty="0" smtClean="0">
              <a:solidFill>
                <a:schemeClr val="bg1"/>
              </a:solidFill>
              <a:latin typeface="方正仿宋简体" panose="02010601030101010101" charset="-122"/>
              <a:ea typeface="方正仿宋简体" panose="02010601030101010101" charset="-122"/>
              <a:sym typeface="等线" panose="02010600030101010101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610206474"/>
              </p:ext>
            </p:extLst>
          </p:nvPr>
        </p:nvGraphicFramePr>
        <p:xfrm>
          <a:off x="516890" y="1479550"/>
          <a:ext cx="11006455" cy="5223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5315"/>
                <a:gridCol w="984885"/>
                <a:gridCol w="843915"/>
                <a:gridCol w="8562340"/>
              </a:tblGrid>
              <a:tr h="413385"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</a:rPr>
                        <a:t>对外政策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400" b="1">
                        <a:solidFill>
                          <a:schemeClr val="bg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48005"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</a:rPr>
                        <a:t>天竺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400" b="1" dirty="0">
                          <a:solidFill>
                            <a:srgbClr val="FFFF00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</a:rPr>
                        <a:t>玄奘西行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</a:rPr>
                        <a:t>时间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400" b="0">
                        <a:solidFill>
                          <a:srgbClr val="FFFFFF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+mj-ea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7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</a:rPr>
                        <a:t>贡献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400" b="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346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</a:rPr>
                        <a:t>影响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400" b="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5460">
                <a:tc rowSpan="5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</a:rPr>
                        <a:t>日本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</a:rPr>
                        <a:t>遣唐使来华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  <a:sym typeface="+mn-ea"/>
                        </a:rPr>
                        <a:t>目的</a:t>
                      </a:r>
                      <a:endParaRPr lang="en-US" altLang="en-US" sz="2400" b="1">
                        <a:solidFill>
                          <a:schemeClr val="bg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400" b="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153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</a:rPr>
                        <a:t>影响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400" b="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768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400" b="1" dirty="0">
                          <a:solidFill>
                            <a:srgbClr val="FFFF00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  <a:sym typeface="+mn-ea"/>
                        </a:rPr>
                        <a:t>鉴真东渡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</a:rPr>
                        <a:t>时间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400" b="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375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</a:rPr>
                        <a:t>贡献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400" b="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242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400" b="1">
                          <a:solidFill>
                            <a:schemeClr val="bg1"/>
                          </a:solidFill>
                          <a:latin typeface="方正粗黑宋简体" panose="02000000000000000000" charset="-122"/>
                          <a:ea typeface="方正粗黑宋简体" panose="02000000000000000000" charset="-122"/>
                          <a:cs typeface="宋体" panose="02010600030101010101" pitchFamily="2" charset="-122"/>
                          <a:sym typeface="+mn-ea"/>
                        </a:rPr>
                        <a:t>影响</a:t>
                      </a:r>
                      <a:endParaRPr lang="en-US" altLang="en-US" sz="2400" b="1">
                        <a:solidFill>
                          <a:schemeClr val="bg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400" b="0">
                        <a:solidFill>
                          <a:schemeClr val="tx1"/>
                        </a:solidFill>
                        <a:latin typeface="方正粗黑宋简体" panose="02000000000000000000" charset="-122"/>
                        <a:ea typeface="方正粗黑宋简体" panose="02000000000000000000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058795" y="1920875"/>
            <a:ext cx="5458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>
                <a:solidFill>
                  <a:schemeClr val="tx1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贞观初年</a:t>
            </a:r>
            <a:r>
              <a:rPr lang="zh-CN" altLang="en-US" sz="2400">
                <a:solidFill>
                  <a:srgbClr val="C0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（唐太宗）</a:t>
            </a:r>
            <a:endParaRPr lang="en-US" sz="2400" b="1">
              <a:solidFill>
                <a:schemeClr val="tx1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66085" y="2458085"/>
            <a:ext cx="8375015" cy="489585"/>
          </a:xfrm>
          <a:prstGeom prst="rect">
            <a:avLst/>
          </a:prstGeom>
          <a:noFill/>
        </p:spPr>
        <p:txBody>
          <a:bodyPr wrap="square" lIns="121880" tIns="60940" rIns="121880" bIns="60940" rtlCol="0">
            <a:spAutoFit/>
          </a:bodyPr>
          <a:lstStyle/>
          <a:p>
            <a:pPr algn="l" eaLnBrk="1" fontAlgn="auto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翻译佛经，传播佛教；撰写了《大唐西域记》。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058795" y="3484245"/>
            <a:ext cx="3478530" cy="489585"/>
          </a:xfrm>
          <a:prstGeom prst="rect">
            <a:avLst/>
          </a:prstGeom>
          <a:noFill/>
        </p:spPr>
        <p:txBody>
          <a:bodyPr wrap="square" lIns="121880" tIns="60940" rIns="121880" bIns="60940" rtlCol="0">
            <a:spAutoFit/>
          </a:bodyPr>
          <a:lstStyle/>
          <a:p>
            <a:pPr algn="l" eaLnBrk="1" fontAlgn="auto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学习中国的先进文化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961005" y="3973830"/>
            <a:ext cx="8562340" cy="735965"/>
          </a:xfrm>
          <a:prstGeom prst="rect">
            <a:avLst/>
          </a:prstGeom>
          <a:noFill/>
        </p:spPr>
        <p:txBody>
          <a:bodyPr wrap="square" lIns="121880" tIns="60940" rIns="121880" bIns="60940" rtlCol="0">
            <a:spAutoFit/>
          </a:bodyPr>
          <a:lstStyle/>
          <a:p>
            <a:pPr algn="l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2000"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把唐朝先进的制度（</a:t>
            </a:r>
            <a:r>
              <a:rPr lang="zh-CN" altLang="en-US" sz="2000">
                <a:solidFill>
                  <a:srgbClr val="FF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大化改新</a:t>
            </a:r>
            <a:r>
              <a:rPr lang="zh-CN" altLang="en-US" sz="2000"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）、天文历法、文字、典籍、书法艺术、建筑技术等传回日本，对日本社会的发展产生了深远的影响。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058795" y="4781550"/>
            <a:ext cx="2983865" cy="489585"/>
          </a:xfrm>
          <a:prstGeom prst="rect">
            <a:avLst/>
          </a:prstGeom>
          <a:noFill/>
        </p:spPr>
        <p:txBody>
          <a:bodyPr wrap="square" lIns="121880" tIns="60940" rIns="121880" bIns="60940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754年(</a:t>
            </a:r>
            <a:r>
              <a:rPr lang="zh-CN" altLang="en-US" sz="2400" dirty="0">
                <a:solidFill>
                  <a:srgbClr val="C0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唐玄宗</a:t>
            </a:r>
            <a:r>
              <a:rPr lang="zh-CN" altLang="en-US" sz="2400" dirty="0"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时)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3101340" y="6130290"/>
            <a:ext cx="8104505" cy="489585"/>
          </a:xfrm>
          <a:prstGeom prst="rect">
            <a:avLst/>
          </a:prstGeom>
          <a:noFill/>
        </p:spPr>
        <p:txBody>
          <a:bodyPr wrap="square" lIns="121880" tIns="60940" rIns="121880" bIns="60940" rtlCol="0"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zh-CN" altLang="en-US" sz="2400" dirty="0"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为</a:t>
            </a:r>
            <a:r>
              <a:rPr lang="zh-CN" altLang="en-US" sz="2400" dirty="0">
                <a:solidFill>
                  <a:srgbClr val="C0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中日</a:t>
            </a:r>
            <a:r>
              <a:rPr lang="zh-CN" altLang="en-US" sz="2400" dirty="0"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文化交流作出了卓越贡献。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348230" y="1460500"/>
            <a:ext cx="2716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zh-CN" altLang="en-US" sz="2400" dirty="0" smtClean="0">
                <a:solidFill>
                  <a:srgbClr val="C0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开放的对外政策</a:t>
            </a:r>
            <a:endParaRPr lang="zh-CN" altLang="en-US" sz="2400" b="1" dirty="0">
              <a:solidFill>
                <a:schemeClr val="tx1"/>
              </a:solidFill>
              <a:effectLst/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66085" y="2994660"/>
            <a:ext cx="8375015" cy="489585"/>
          </a:xfrm>
          <a:prstGeom prst="rect">
            <a:avLst/>
          </a:prstGeom>
          <a:noFill/>
        </p:spPr>
        <p:txBody>
          <a:bodyPr wrap="square" lIns="121880" tIns="60940" rIns="121880" bIns="60940" rtlCol="0">
            <a:spAutoFit/>
          </a:bodyPr>
          <a:lstStyle/>
          <a:p>
            <a:pPr algn="l" eaLnBrk="1" fontAlgn="auto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dirty="0"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为</a:t>
            </a:r>
            <a:r>
              <a:rPr lang="zh-CN" altLang="en-US" sz="2400" dirty="0">
                <a:solidFill>
                  <a:srgbClr val="C0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中印</a:t>
            </a:r>
            <a:r>
              <a:rPr lang="zh-CN" altLang="en-US" sz="2400" dirty="0"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文化交流作出了卓越的贡献。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058795" y="5271135"/>
            <a:ext cx="8147050" cy="859155"/>
          </a:xfrm>
          <a:prstGeom prst="rect">
            <a:avLst/>
          </a:prstGeom>
          <a:noFill/>
        </p:spPr>
        <p:txBody>
          <a:bodyPr wrap="square" lIns="121880" tIns="60940" rIns="121880" bIns="60940" rtlCol="0"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zh-CN" altLang="en-US" sz="2400" dirty="0" smtClean="0"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在日本传授</a:t>
            </a:r>
            <a:r>
              <a:rPr lang="zh-CN" altLang="en-US" sz="2400" dirty="0"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佛经，传播中国医学、文学、书法、建筑、绘画等，设计和主持修建了</a:t>
            </a:r>
            <a:r>
              <a:rPr lang="zh-CN" altLang="en-US" sz="2400" dirty="0">
                <a:solidFill>
                  <a:srgbClr val="C0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唐招提寺</a:t>
            </a:r>
            <a:r>
              <a:rPr lang="zh-CN" altLang="en-US" sz="2400" dirty="0">
                <a:effectLst/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/>
      <p:bldP spid="31" grpId="0"/>
      <p:bldP spid="32" grpId="0"/>
      <p:bldP spid="33" grpId="0"/>
      <p:bldP spid="35" grpId="0"/>
      <p:bldP spid="16" grpId="0"/>
      <p:bldP spid="17" grpId="0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5161" y="2689225"/>
            <a:ext cx="6348095" cy="4168775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 flipH="1">
            <a:off x="8291513" y="0"/>
            <a:ext cx="0" cy="6858000"/>
          </a:xfrm>
          <a:prstGeom prst="line">
            <a:avLst/>
          </a:prstGeom>
          <a:ln>
            <a:solidFill>
              <a:srgbClr val="BC82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956677" y="798195"/>
            <a:ext cx="29260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日本：遣唐使；</a:t>
            </a:r>
            <a:r>
              <a:rPr lang="zh-CN" sz="2000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Calibri" panose="020F0502020204030204"/>
                <a:ea typeface="楷体" panose="02010609060101010101" charset="-122"/>
                <a:cs typeface="楷体" panose="02010609060101010101" charset="-122"/>
                <a:sym typeface="+mn-ea"/>
              </a:rPr>
              <a:t>鉴真东渡</a:t>
            </a:r>
          </a:p>
          <a:p>
            <a:pPr marL="0" indent="0" algn="l">
              <a:buNone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新罗</a:t>
            </a:r>
          </a:p>
          <a:p>
            <a:pPr marL="0" indent="0" algn="l">
              <a:buNone/>
            </a:pPr>
            <a:r>
              <a:rPr lang="zh-CN" alt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天竺：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玄奘西行</a:t>
            </a:r>
            <a:endParaRPr lang="zh-CN" altLang="en-US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48" name="图片 47" descr="C:/Users/lenovo/AppData/Local/Temp/kaimatting_20200121182811/output_20200121182814..pngoutput_20200121182814."/>
          <p:cNvPicPr>
            <a:picLocks noChangeAspect="1"/>
          </p:cNvPicPr>
          <p:nvPr/>
        </p:nvPicPr>
        <p:blipFill>
          <a:blip r:embed="rId11"/>
          <a:srcRect l="20170" r="23383" b="39423"/>
          <a:stretch>
            <a:fillRect/>
          </a:stretch>
        </p:blipFill>
        <p:spPr>
          <a:xfrm>
            <a:off x="3016250" y="897890"/>
            <a:ext cx="1570990" cy="188785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2"/>
          <a:srcRect b="18959"/>
          <a:stretch>
            <a:fillRect/>
          </a:stretch>
        </p:blipFill>
        <p:spPr>
          <a:xfrm>
            <a:off x="5417820" y="944245"/>
            <a:ext cx="2208530" cy="1697990"/>
          </a:xfrm>
          <a:prstGeom prst="rect">
            <a:avLst/>
          </a:prstGeom>
        </p:spPr>
      </p:pic>
      <p:pic>
        <p:nvPicPr>
          <p:cNvPr id="100006" name="图片 100006" descr="figure"/>
          <p:cNvPicPr>
            <a:picLocks noChangeAspect="1"/>
          </p:cNvPicPr>
          <p:nvPr/>
        </p:nvPicPr>
        <p:blipFill>
          <a:blip r:embed="rId13"/>
          <a:srcRect l="3271" t="9320" r="59599"/>
          <a:stretch>
            <a:fillRect/>
          </a:stretch>
        </p:blipFill>
        <p:spPr>
          <a:xfrm>
            <a:off x="286385" y="1051560"/>
            <a:ext cx="1971040" cy="1637665"/>
          </a:xfrm>
          <a:prstGeom prst="rect">
            <a:avLst/>
          </a:prstGeom>
        </p:spPr>
      </p:pic>
      <p:pic>
        <p:nvPicPr>
          <p:cNvPr id="49" name="图片 48" descr="C:/Users/lenovo/AppData/Local/Temp/kaimatting_20200119123044/output_20200119123057..pngoutput_20200119123057.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4285" y="4569460"/>
            <a:ext cx="1540510" cy="203962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759575" y="3053715"/>
            <a:ext cx="577850" cy="750570"/>
          </a:xfrm>
          <a:prstGeom prst="roundRect">
            <a:avLst/>
          </a:prstGeom>
          <a:solidFill>
            <a:schemeClr val="bg1">
              <a:alpha val="54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120765" y="3327400"/>
            <a:ext cx="577850" cy="750570"/>
          </a:xfrm>
          <a:prstGeom prst="roundRect">
            <a:avLst/>
          </a:prstGeom>
          <a:solidFill>
            <a:schemeClr val="bg1">
              <a:alpha val="54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肘形连接符 10"/>
          <p:cNvCxnSpPr/>
          <p:nvPr/>
        </p:nvCxnSpPr>
        <p:spPr>
          <a:xfrm flipV="1">
            <a:off x="7555708" y="1383665"/>
            <a:ext cx="1399540" cy="1237615"/>
          </a:xfrm>
          <a:prstGeom prst="bentConnector3">
            <a:avLst>
              <a:gd name="adj1" fmla="val 50045"/>
            </a:avLst>
          </a:prstGeom>
          <a:noFill/>
          <a:ln w="28575" cap="flat" cmpd="sng">
            <a:solidFill>
              <a:srgbClr val="C00000"/>
            </a:solidFill>
            <a:prstDash val="sysDash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圆角矩形 11"/>
          <p:cNvSpPr/>
          <p:nvPr/>
        </p:nvSpPr>
        <p:spPr>
          <a:xfrm>
            <a:off x="3094355" y="4636770"/>
            <a:ext cx="800735" cy="500380"/>
          </a:xfrm>
          <a:prstGeom prst="roundRect">
            <a:avLst/>
          </a:prstGeom>
          <a:solidFill>
            <a:schemeClr val="bg1">
              <a:alpha val="54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874010" y="634873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唐朝对外交通路线图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706745" y="2290445"/>
            <a:ext cx="1630680" cy="398780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wrap="none" rtlCol="0">
            <a:spAutoFit/>
          </a:bodyPr>
          <a:lstStyle/>
          <a:p>
            <a:pPr marL="0" indent="0" algn="l" eaLnBrk="1" fontAlgn="auto" latinLnBrk="0" hangingPunct="1">
              <a:lnSpc>
                <a:spcPct val="100000"/>
              </a:lnSpc>
              <a:buNone/>
            </a:pPr>
            <a:r>
              <a:rPr lang="zh-CN" sz="2000" spc="-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Calibri" panose="020F0502020204030204"/>
                <a:ea typeface="楷体" panose="02010609060101010101" charset="-122"/>
                <a:cs typeface="楷体" panose="02010609060101010101" charset="-122"/>
                <a:sym typeface="+mn-ea"/>
              </a:rPr>
              <a:t>日本唐提招寺</a:t>
            </a:r>
            <a:endParaRPr kumimoji="0" lang="zh-CN" altLang="en-US" sz="2000" b="0" i="0" u="none" strike="noStrike" cap="none" spc="-10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75965" y="2243455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buNone/>
            </a:pPr>
            <a:r>
              <a:rPr lang="zh-CN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鉴真东渡</a:t>
            </a:r>
            <a:endParaRPr lang="zh-CN" altLang="en-US" sz="2000" b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16252" y="2405202"/>
            <a:ext cx="3558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eaLnBrk="1" fontAlgn="auto" latinLnBrk="0" hangingPunct="1">
              <a:lnSpc>
                <a:spcPct val="100000"/>
              </a:lnSpc>
              <a:buNone/>
            </a:pPr>
            <a:r>
              <a:rPr lang="zh-CN" altLang="en-US" sz="2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楷体" panose="02010609060101010101" charset="-122"/>
                <a:sym typeface="+mn-ea"/>
              </a:rPr>
              <a:t>唐朝时期中外</a:t>
            </a:r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楷体" panose="02010609060101010101" charset="-122"/>
                <a:sym typeface="+mn-ea"/>
              </a:rPr>
              <a:t>交流繁荣的原因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356732" y="3567705"/>
            <a:ext cx="327944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800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</a:defRPr>
            </a:lvl1pPr>
          </a:lstStyle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①唐朝国力强盛，经济繁荣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  <a:r>
              <a:rPr lang="zh-CN" altLang="en-US" sz="24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制度、文化先进；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283424" y="4505960"/>
            <a:ext cx="6068054" cy="6311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②唐朝实行开放的对外政策；</a:t>
            </a:r>
          </a:p>
        </p:txBody>
      </p:sp>
      <p:sp>
        <p:nvSpPr>
          <p:cNvPr id="10" name="矩形 9"/>
          <p:cNvSpPr/>
          <p:nvPr/>
        </p:nvSpPr>
        <p:spPr>
          <a:xfrm>
            <a:off x="8328456" y="513715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③唐朝国家统一、安定；</a:t>
            </a:r>
          </a:p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④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对外交通发达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1" grpId="0"/>
      <p:bldP spid="27" grpId="0"/>
      <p:bldP spid="28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77" y="635"/>
            <a:ext cx="4675505" cy="685736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1704975" y="5405120"/>
            <a:ext cx="1221740" cy="152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901882" y="1240176"/>
            <a:ext cx="4675505" cy="8447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反映了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唐朝与阿拉伯、欧洲、和非洲都有交往，对外交往范围广；</a:t>
            </a:r>
            <a:endParaRPr lang="zh-CN" altLang="en-US" sz="24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73108" y="2554165"/>
            <a:ext cx="70358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唐朝实行的对外政策：开放的对外政策；</a:t>
            </a:r>
            <a:endParaRPr lang="zh-CN" altLang="en-US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01882" y="3429317"/>
            <a:ext cx="6941343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唐朝对外关系的特点：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开放、主动的外交</a:t>
            </a:r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2800" b="1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双向交流，兼容并蓄；</a:t>
            </a:r>
            <a:endParaRPr lang="zh-CN" altLang="en-US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73108" y="4773671"/>
            <a:ext cx="5893593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唐朝对外交往的主流态度：主动、友好、开放的态度。</a:t>
            </a:r>
            <a:endParaRPr lang="zh-CN" altLang="en-US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90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2870" y="107950"/>
            <a:ext cx="11986895" cy="6642735"/>
          </a:xfrm>
          <a:prstGeom prst="rect">
            <a:avLst/>
          </a:prstGeom>
          <a:noFill/>
          <a:ln w="161925" cmpd="thickThin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53533" y="626533"/>
            <a:ext cx="21082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课堂反馈：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6933" y="1550041"/>
            <a:ext cx="97027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kern="1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zh-CN" sz="2400" kern="1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zh-CN" sz="2400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蕃人旧日不耕犁，相学如今种禾黍</a:t>
            </a:r>
            <a:r>
              <a:rPr lang="en-US" altLang="zh-CN" sz="2400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2400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。与此性质相同的史实是</a:t>
            </a:r>
            <a:endParaRPr lang="zh-CN" altLang="zh-CN" sz="24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133350"/>
            <a:r>
              <a:rPr lang="en-US" altLang="zh-CN" sz="2400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A.</a:t>
            </a:r>
            <a:r>
              <a:rPr lang="zh-CN" altLang="zh-CN" sz="2400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张骞通西域</a:t>
            </a:r>
            <a:r>
              <a:rPr lang="en-US" altLang="zh-CN" sz="2400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	</a:t>
            </a:r>
            <a:r>
              <a:rPr lang="en-US" altLang="zh-CN" sz="24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B.</a:t>
            </a:r>
            <a:r>
              <a:rPr lang="zh-CN" altLang="zh-CN" sz="24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孝文帝改革</a:t>
            </a:r>
            <a:r>
              <a:rPr lang="en-US" altLang="zh-CN" sz="24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400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en-US" altLang="zh-CN" sz="2400" kern="1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133350"/>
            <a:r>
              <a:rPr lang="en-US" altLang="zh-CN" sz="2400" kern="1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400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zh-CN" sz="2400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鉴真东渡</a:t>
            </a:r>
            <a:r>
              <a:rPr lang="en-US" altLang="zh-CN" sz="2400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		D.</a:t>
            </a:r>
            <a:r>
              <a:rPr lang="zh-CN" altLang="zh-CN" sz="2400" kern="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岳飞抗金</a:t>
            </a:r>
            <a:endParaRPr lang="zh-CN" altLang="zh-CN" sz="2400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050" name="Shape 1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84" y="3726521"/>
            <a:ext cx="1691216" cy="12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Shape 19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884" y="3726521"/>
            <a:ext cx="3432175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86934" y="28930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286934" y="3042507"/>
            <a:ext cx="7725192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TW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宋体" panose="02010600030101010101" pitchFamily="2" charset="-122"/>
              </a:rPr>
              <a:t/>
            </a:r>
            <a:br>
              <a:rPr kumimoji="0" lang="zh-CN" altLang="zh-TW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宋体" panose="02010600030101010101" pitchFamily="2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2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．</a:t>
            </a:r>
            <a:r>
              <a:rPr kumimoji="0" lang="zh-TW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下列图片所示我国古代重要成果反映岀的共同信息是</a:t>
            </a:r>
            <a:endParaRPr kumimoji="0" lang="zh-TW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79059" y="4979015"/>
            <a:ext cx="457689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666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北朝</a:t>
            </a:r>
            <a:r>
              <a:rPr kumimoji="0" lang="zh-CN" alt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kumimoji="0" lang="zh-TW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齐民要术</a:t>
            </a:r>
            <a:r>
              <a:rPr kumimoji="0" lang="zh-CN" alt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》     </a:t>
            </a:r>
            <a:r>
              <a:rPr kumimoji="0" lang="zh-CN" alt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PMingLiU"/>
                <a:cs typeface="宋体" panose="02010600030101010101" pitchFamily="2" charset="-122"/>
              </a:rPr>
              <a:t>   </a:t>
            </a:r>
            <a:r>
              <a:rPr kumimoji="0" lang="en-US" alt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</a:t>
            </a:r>
            <a:endParaRPr kumimoji="0" lang="en-US" altLang="zh-TW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3" name="图片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530" y="5096520"/>
            <a:ext cx="679450" cy="1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219608" y="5504190"/>
            <a:ext cx="785984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33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33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A.</a:t>
            </a:r>
            <a:r>
              <a:rPr kumimoji="0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统一多民族国家的建立   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B.</a:t>
            </a:r>
            <a:r>
              <a:rPr kumimoji="0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对外经济文化交流加强  </a:t>
            </a:r>
            <a:endParaRPr kumimoji="0" lang="en-US" altLang="zh-TW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marL="0" marR="0" lvl="0" indent="133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C.</a:t>
            </a:r>
            <a:r>
              <a:rPr kumimoji="0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农业科技著作十分丰富   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D.</a:t>
            </a:r>
            <a:r>
              <a:rPr kumimoji="0" lang="zh-TW" altLang="en-US" sz="24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农业生产技术比较先进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55953" y="4969118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宋体" panose="02010600030101010101" pitchFamily="2" charset="-122"/>
                <a:ea typeface="PMingLiU"/>
                <a:cs typeface="宋体" panose="02010600030101010101" pitchFamily="2" charset="-122"/>
              </a:rPr>
              <a:t> </a:t>
            </a:r>
            <a:r>
              <a:rPr lang="zh-TW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明朝</a:t>
            </a:r>
            <a:r>
              <a:rPr lang="en-US" altLang="zh-TW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</a:t>
            </a:r>
            <a:r>
              <a:rPr lang="zh-TW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农政全书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》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0511365" y="1298232"/>
            <a:ext cx="956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C00000"/>
                </a:solidFill>
              </a:rPr>
              <a:t>B</a:t>
            </a:r>
            <a:endParaRPr lang="zh-CN" altLang="en-US" sz="6000" b="1" dirty="0">
              <a:solidFill>
                <a:srgbClr val="C0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356084" y="3121683"/>
            <a:ext cx="956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C00000"/>
                </a:solidFill>
              </a:rPr>
              <a:t>D</a:t>
            </a:r>
            <a:endParaRPr lang="zh-CN" altLang="en-US" sz="6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01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2870" y="107950"/>
            <a:ext cx="11986895" cy="6642735"/>
          </a:xfrm>
          <a:prstGeom prst="rect">
            <a:avLst/>
          </a:prstGeom>
          <a:noFill/>
          <a:ln w="161925" cmpd="thickThin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3" name="图片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354" y="2233175"/>
            <a:ext cx="1743816" cy="168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图片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231" y="2233175"/>
            <a:ext cx="1628193" cy="18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45067" y="1032846"/>
            <a:ext cx="933140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66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666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4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3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、</a:t>
            </a:r>
            <a:r>
              <a:rPr kumimoji="0" lang="zh-TW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下图中日本的和同开银币的形制和重量与唐开元通宝完全相同。</a:t>
            </a:r>
            <a:endParaRPr kumimoji="0" lang="en-US" altLang="zh-TW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marL="0" marR="0" lvl="0" indent="666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这反映出当时两国审美观念一致                  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666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1267" y="403860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39800" y="2275825"/>
            <a:ext cx="276550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66675" eaLnBrk="0" fontAlgn="base" hangingPunct="0">
              <a:spcBef>
                <a:spcPct val="0"/>
              </a:spcBef>
              <a:spcAft>
                <a:spcPct val="0"/>
              </a:spcAft>
              <a:tabLst>
                <a:tab pos="195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95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95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95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95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95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95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95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95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666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5263" algn="l"/>
              </a:tabLst>
            </a:pPr>
            <a:r>
              <a:rPr kumimoji="0" lang="zh-CN" altLang="zh-TW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A.</a:t>
            </a:r>
            <a:r>
              <a:rPr kumimoji="0" lang="zh-TW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文明相互借鉴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666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5263" algn="l"/>
              </a:tabLst>
            </a:pPr>
            <a:r>
              <a:rPr kumimoji="0" lang="zh-CN" altLang="zh-TW" sz="2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B.</a:t>
            </a:r>
            <a:r>
              <a:rPr kumimoji="0" lang="zh-TW" altLang="zh-CN" sz="2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文明交流频繁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666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5263" algn="l"/>
              </a:tabLst>
            </a:pPr>
            <a:r>
              <a:rPr kumimoji="0" lang="zh-CN" altLang="zh-TW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C.</a:t>
            </a:r>
            <a:r>
              <a:rPr kumimoji="0" lang="zh-TW" altLang="zh-CN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铸银水平相当</a:t>
            </a:r>
            <a:endParaRPr kumimoji="0" lang="zh-TW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10767" y="1341262"/>
            <a:ext cx="956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C00000"/>
                </a:solidFill>
              </a:rPr>
              <a:t>B</a:t>
            </a:r>
            <a:endParaRPr lang="zh-CN" altLang="en-US" sz="6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71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583565" y="1027430"/>
            <a:ext cx="11363960" cy="23260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lang="zh-CN" altLang="en-US" sz="2800" b="1" kern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sz="2400" b="1" kern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（2020·广东汕头）</a:t>
            </a:r>
            <a:r>
              <a:rPr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2020年2月，一批日本援助中国的防疫物资上印有一句“山川异域，风月同天”，迅速刷爆整个网络，这是公元8世纪，日本长屋亲王在赠送大唐的千件袈裟上绣的谒语，在当时此谒促成了</a:t>
            </a: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A．玄奘西行	B．鉴真东渡	C．郑和下西洋	D．遣隋使来华</a:t>
            </a:r>
          </a:p>
        </p:txBody>
      </p:sp>
      <p:sp>
        <p:nvSpPr>
          <p:cNvPr id="3" name="TextBox 5"/>
          <p:cNvSpPr txBox="1"/>
          <p:nvPr/>
        </p:nvSpPr>
        <p:spPr>
          <a:xfrm>
            <a:off x="551815" y="3923665"/>
            <a:ext cx="11087735" cy="2172335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indent="0" eaLnBrk="0" latinLnBrk="1" hangingPunct="0">
              <a:lnSpc>
                <a:spcPct val="100000"/>
              </a:lnSpc>
              <a:spcBef>
                <a:spcPts val="140"/>
              </a:spcBef>
              <a:buNone/>
            </a:pPr>
            <a:r>
              <a:rPr sz="2000" b="1" kern="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【答案】B</a:t>
            </a:r>
          </a:p>
          <a:p>
            <a:pPr indent="0" eaLnBrk="0" latinLnBrk="1" hangingPunct="0">
              <a:lnSpc>
                <a:spcPct val="100000"/>
              </a:lnSpc>
              <a:spcBef>
                <a:spcPts val="140"/>
              </a:spcBef>
              <a:buNone/>
            </a:pPr>
            <a:r>
              <a:rPr sz="2000" b="1" kern="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【详解】根据所学知识，公元8世纪，日本长屋亲王在赠送大唐的千件袈裟上绣“山川异域，风月同天，寄诸佛子，共结来缘”偈。鉴真大师被此打动，决心东渡弘法。唐玄宗时，鉴真六次东渡，终达日本，不但弘扬了佛法，还把中国的医药、文学、建筑、书法、绘画等技术知识介绍到日本，对中日文化交流做出了杰出贡献，B正确；玄奘西行到天竺，排除B；郑和七下西洋增进中国与亚非国家和地区的相互了解和友好往来，排除C；遣唐使来华是为了学习中国的先进文化，与题干所表述的内容不符，排除D。故选B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583565" y="1027430"/>
            <a:ext cx="11363960" cy="3470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lang="en-US" altLang="zh-CN" sz="2800" b="1" kern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800" b="1" kern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sz="2400" b="1" kern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（2021·山东菏泽）</a:t>
            </a:r>
            <a:r>
              <a:rPr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如图是唐朝画家阎立本所绘的《步辇图》（画中左边靠下面的人物是吐蕃使者禄东赞，下边宫女环绕的人物是唐太宗）。这幅画反映出的最主要的历史信息是</a:t>
            </a:r>
            <a:r>
              <a:rPr lang="zh-CN"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en-US" altLang="zh-CN"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sz="2400" b="1" kern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endParaRPr sz="2400" b="1" kern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A．唐太宗接见吐蕃使者禄东赞	B．阎立本绘制人物画艺术高超</a:t>
            </a: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400" b="1" kern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C．文成公主嫁给吐蕃赞普松赞干布	D．唐朝与吐蕃融洽的民族关系</a:t>
            </a:r>
          </a:p>
        </p:txBody>
      </p:sp>
      <p:sp>
        <p:nvSpPr>
          <p:cNvPr id="3" name="TextBox 5"/>
          <p:cNvSpPr txBox="1"/>
          <p:nvPr/>
        </p:nvSpPr>
        <p:spPr>
          <a:xfrm>
            <a:off x="454660" y="4685030"/>
            <a:ext cx="11087735" cy="1556385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indent="0" eaLnBrk="0" latinLnBrk="1" hangingPunct="0">
              <a:lnSpc>
                <a:spcPct val="100000"/>
              </a:lnSpc>
              <a:spcBef>
                <a:spcPts val="140"/>
              </a:spcBef>
              <a:buNone/>
            </a:pPr>
            <a:r>
              <a:rPr sz="2000" b="1" kern="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【答案】D</a:t>
            </a:r>
          </a:p>
          <a:p>
            <a:pPr indent="0" eaLnBrk="0" latinLnBrk="1" hangingPunct="0">
              <a:lnSpc>
                <a:spcPct val="100000"/>
              </a:lnSpc>
              <a:spcBef>
                <a:spcPts val="140"/>
              </a:spcBef>
              <a:buNone/>
            </a:pPr>
            <a:r>
              <a:rPr sz="2000" b="1" kern="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【详解】依据题干和和所学知识，《步辇图》描绘了唐太宗接见吐蕃求婚使者禄东赞的情景,反映了唐太宗对吐蕃采取和亲政策，体现了唐朝与吐蕃融洽的民族关系，D正确；A是表面现象，排除；B显然不是这幅画本身反映出的主要历史信息，排除；材料没有直接反映文成公主嫁给吐蕃赞普松赞干布，C排除。故选D。</a:t>
            </a:r>
          </a:p>
        </p:txBody>
      </p:sp>
      <p:pic>
        <p:nvPicPr>
          <p:cNvPr id="7" name="图片 -2147482611" descr="figur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7943" y="2110104"/>
            <a:ext cx="3484880" cy="13049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8733"/>
            <a:ext cx="12192635" cy="5253990"/>
          </a:xfrm>
          <a:prstGeom prst="rect">
            <a:avLst/>
          </a:prstGeom>
        </p:spPr>
      </p:pic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>
            <a:off x="-79375" y="3121660"/>
            <a:ext cx="12272010" cy="3832860"/>
          </a:xfrm>
          <a:custGeom>
            <a:avLst/>
            <a:gdLst>
              <a:gd name="connsiteX0" fmla="*/ 19261 w 19261"/>
              <a:gd name="connsiteY0" fmla="*/ 6036 h 6036"/>
              <a:gd name="connsiteX1" fmla="*/ 0 w 19261"/>
              <a:gd name="connsiteY1" fmla="*/ 6036 h 6036"/>
              <a:gd name="connsiteX2" fmla="*/ 19253 w 19261"/>
              <a:gd name="connsiteY2" fmla="*/ 0 h 6036"/>
              <a:gd name="connsiteX3" fmla="*/ 19261 w 19261"/>
              <a:gd name="connsiteY3" fmla="*/ 6036 h 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61" h="6036">
                <a:moveTo>
                  <a:pt x="19261" y="6036"/>
                </a:moveTo>
                <a:lnTo>
                  <a:pt x="0" y="6036"/>
                </a:lnTo>
                <a:lnTo>
                  <a:pt x="19253" y="0"/>
                </a:lnTo>
                <a:lnTo>
                  <a:pt x="19261" y="60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汉仪颜楷简" panose="00020600040101010101" charset="-122"/>
              <a:ea typeface="汉仪颜楷简" panose="00020600040101010101" charset="-122"/>
            </a:endParaRPr>
          </a:p>
        </p:txBody>
      </p:sp>
      <p:sp>
        <p:nvSpPr>
          <p:cNvPr id="6" name="标题 5"/>
          <p:cNvSpPr>
            <a:spLocks noGrp="1"/>
          </p:cNvSpPr>
          <p:nvPr/>
        </p:nvSpPr>
        <p:spPr>
          <a:xfrm>
            <a:off x="4581525" y="5291455"/>
            <a:ext cx="7461885" cy="1053465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38100" rIns="76200" bIns="38100" numCol="1" anchor="b" anchorCtr="0" compatLnSpc="1"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4800" b="1" kern="1200" spc="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r>
              <a:rPr lang="zh-CN" altLang="en-US" sz="2400" b="0">
                <a:solidFill>
                  <a:srgbClr val="3B1F05"/>
                </a:solidFill>
              </a:rPr>
              <a:t>第一单元</a:t>
            </a:r>
            <a:r>
              <a:rPr lang="en-US" altLang="zh-CN" sz="2400" b="0">
                <a:solidFill>
                  <a:srgbClr val="3B1F05"/>
                </a:solidFill>
              </a:rPr>
              <a:t> </a:t>
            </a:r>
            <a:r>
              <a:rPr lang="zh-CN" altLang="en-US" sz="2400" b="0">
                <a:solidFill>
                  <a:srgbClr val="3B1F05"/>
                </a:solidFill>
              </a:rPr>
              <a:t>隋唐时期：繁荣与开放的时代</a:t>
            </a:r>
          </a:p>
        </p:txBody>
      </p:sp>
      <p:sp>
        <p:nvSpPr>
          <p:cNvPr id="12" name="标题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485130" y="4751070"/>
            <a:ext cx="6544945" cy="1053465"/>
          </a:xfrm>
          <a:prstGeom prst="rect">
            <a:avLst/>
          </a:prstGeom>
          <a:noFill/>
          <a:ln>
            <a:noFill/>
          </a:ln>
        </p:spPr>
        <p:txBody>
          <a:bodyPr vert="horz" wrap="square" lIns="101600" tIns="38100" rIns="76200" bIns="38100" numCol="1" anchor="b" anchorCtr="0" compatLnSpc="1"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4800" b="1" kern="1200" spc="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r>
              <a:rPr lang="zh-CN" altLang="zh-CN" sz="3600" dirty="0">
                <a:solidFill>
                  <a:srgbClr val="3B1F05"/>
                </a:solidFill>
              </a:rPr>
              <a:t>第</a:t>
            </a:r>
            <a:r>
              <a:rPr lang="en-US" altLang="zh-CN" sz="3600" dirty="0">
                <a:solidFill>
                  <a:srgbClr val="3B1F05"/>
                </a:solidFill>
              </a:rPr>
              <a:t>5</a:t>
            </a:r>
            <a:r>
              <a:rPr lang="zh-CN" altLang="en-US" sz="3600" dirty="0">
                <a:solidFill>
                  <a:srgbClr val="3B1F05"/>
                </a:solidFill>
              </a:rPr>
              <a:t>课</a:t>
            </a:r>
            <a:r>
              <a:rPr lang="en-US" altLang="zh-CN" sz="3600" dirty="0">
                <a:solidFill>
                  <a:srgbClr val="3B1F05"/>
                </a:solidFill>
              </a:rPr>
              <a:t> </a:t>
            </a:r>
            <a:r>
              <a:rPr lang="zh-CN" altLang="en-US" sz="3600">
                <a:solidFill>
                  <a:srgbClr val="3B1F05"/>
                </a:solidFill>
              </a:rPr>
              <a:t>安史之乱与</a:t>
            </a:r>
            <a:r>
              <a:rPr lang="zh-CN" altLang="en-US" sz="3600" smtClean="0">
                <a:solidFill>
                  <a:srgbClr val="3B1F05"/>
                </a:solidFill>
              </a:rPr>
              <a:t>唐朝衰亡</a:t>
            </a:r>
            <a:endParaRPr lang="zh-CN" altLang="en-US" sz="3600">
              <a:solidFill>
                <a:srgbClr val="3B1F05"/>
              </a:solidFill>
            </a:endParaRPr>
          </a:p>
        </p:txBody>
      </p:sp>
      <p:sp>
        <p:nvSpPr>
          <p:cNvPr id="4" name="任意多边形 3"/>
          <p:cNvSpPr/>
          <p:nvPr>
            <p:custDataLst>
              <p:tags r:id="rId3"/>
            </p:custDataLst>
          </p:nvPr>
        </p:nvSpPr>
        <p:spPr>
          <a:xfrm>
            <a:off x="3020695" y="3098165"/>
            <a:ext cx="9218930" cy="2155825"/>
          </a:xfrm>
          <a:custGeom>
            <a:avLst/>
            <a:gdLst>
              <a:gd name="connsiteX0" fmla="*/ 3874 w 14318"/>
              <a:gd name="connsiteY0" fmla="*/ 3306 h 3306"/>
              <a:gd name="connsiteX1" fmla="*/ 0 w 14318"/>
              <a:gd name="connsiteY1" fmla="*/ 2297 h 3306"/>
              <a:gd name="connsiteX2" fmla="*/ 14318 w 14318"/>
              <a:gd name="connsiteY2" fmla="*/ 0 h 3306"/>
              <a:gd name="connsiteX3" fmla="*/ 3874 w 14318"/>
              <a:gd name="connsiteY3" fmla="*/ 3306 h 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8" h="3306">
                <a:moveTo>
                  <a:pt x="3874" y="3306"/>
                </a:moveTo>
                <a:lnTo>
                  <a:pt x="0" y="2297"/>
                </a:lnTo>
                <a:lnTo>
                  <a:pt x="14318" y="0"/>
                </a:lnTo>
                <a:lnTo>
                  <a:pt x="3874" y="3306"/>
                </a:lnTo>
                <a:close/>
              </a:path>
            </a:pathLst>
          </a:custGeom>
          <a:solidFill>
            <a:srgbClr val="3B1F0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任意多边形 4"/>
          <p:cNvSpPr/>
          <p:nvPr>
            <p:custDataLst>
              <p:tags r:id="rId4"/>
            </p:custDataLst>
          </p:nvPr>
        </p:nvSpPr>
        <p:spPr>
          <a:xfrm>
            <a:off x="-10160" y="3767455"/>
            <a:ext cx="5544820" cy="3206115"/>
          </a:xfrm>
          <a:custGeom>
            <a:avLst/>
            <a:gdLst>
              <a:gd name="connsiteX0" fmla="*/ 68 w 8823"/>
              <a:gd name="connsiteY0" fmla="*/ 5049 h 5049"/>
              <a:gd name="connsiteX1" fmla="*/ 0 w 8823"/>
              <a:gd name="connsiteY1" fmla="*/ 0 h 5049"/>
              <a:gd name="connsiteX2" fmla="*/ 8823 w 8823"/>
              <a:gd name="connsiteY2" fmla="*/ 2299 h 5049"/>
              <a:gd name="connsiteX3" fmla="*/ 68 w 8823"/>
              <a:gd name="connsiteY3" fmla="*/ 5049 h 5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23" h="5049">
                <a:moveTo>
                  <a:pt x="68" y="5049"/>
                </a:moveTo>
                <a:lnTo>
                  <a:pt x="0" y="0"/>
                </a:lnTo>
                <a:lnTo>
                  <a:pt x="8823" y="2299"/>
                </a:lnTo>
                <a:lnTo>
                  <a:pt x="68" y="504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8316" y="5277485"/>
            <a:ext cx="5249341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</a:rPr>
              <a:t>新课标：通过了解“安史之乱”后藩镇割据和五代十国的局面，认识唐末五代的社会危机。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55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sp>
        <p:nvSpPr>
          <p:cNvPr id="2" name="Text Box 2"/>
          <p:cNvSpPr txBox="1"/>
          <p:nvPr>
            <p:custDataLst>
              <p:tags r:id="rId9"/>
            </p:custDataLst>
          </p:nvPr>
        </p:nvSpPr>
        <p:spPr>
          <a:xfrm>
            <a:off x="257334" y="582050"/>
            <a:ext cx="5236210" cy="52197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b="1" dirty="0" smtClean="0">
                <a:solidFill>
                  <a:schemeClr val="bg1"/>
                </a:solidFill>
                <a:latin typeface="方正仿宋简体" panose="02010601030101010101" charset="-122"/>
                <a:ea typeface="方正仿宋简体" panose="02010601030101010101" charset="-122"/>
              </a:rPr>
              <a:t>知识点：安史之乱与唐朝衰亡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33057602"/>
              </p:ext>
            </p:extLst>
          </p:nvPr>
        </p:nvGraphicFramePr>
        <p:xfrm>
          <a:off x="328766" y="1327569"/>
          <a:ext cx="11150419" cy="519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680"/>
                <a:gridCol w="995045"/>
                <a:gridCol w="9032694"/>
              </a:tblGrid>
              <a:tr h="64008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endParaRPr lang="zh-CN" altLang="en-US" sz="2400" b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粗黑宋简体" panose="02000000000000000000" charset="-122"/>
                        <a:ea typeface="方正粗黑宋简体" panose="02000000000000000000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方正粗黑宋简体" panose="02000000000000000000" charset="-122"/>
                          <a:ea typeface="方正粗黑宋简体" panose="02000000000000000000" charset="-122"/>
                          <a:cs typeface="Times New Roman" panose="02020603050405020304" pitchFamily="18" charset="0"/>
                        </a:rPr>
                        <a:t>安史</a:t>
                      </a:r>
                      <a:endParaRPr lang="en-US" altLang="zh-CN" sz="2400" b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粗黑宋简体" panose="02000000000000000000" charset="-122"/>
                        <a:ea typeface="方正粗黑宋简体" panose="02000000000000000000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方正粗黑宋简体" panose="02000000000000000000" charset="-122"/>
                          <a:ea typeface="方正粗黑宋简体" panose="02000000000000000000" charset="-122"/>
                          <a:cs typeface="Times New Roman" panose="02020603050405020304" pitchFamily="18" charset="0"/>
                        </a:rPr>
                        <a:t>之乱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背景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endParaRPr lang="en-US" altLang="zh-CN" b="0" dirty="0" smtClean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buNone/>
                      </a:pPr>
                      <a:endParaRPr lang="en-US" altLang="zh-CN" b="0" dirty="0" smtClean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buNone/>
                      </a:pPr>
                      <a:endParaRPr lang="en-US" altLang="zh-CN" b="0" dirty="0" smtClean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buNone/>
                      </a:pPr>
                      <a:endParaRPr lang="zh-CN" altLang="en-US" b="0" dirty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400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概况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zh-CN" altLang="en-US" b="0" u="sng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　　　　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782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影响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20000"/>
                        </a:lnSpc>
                        <a:buNone/>
                      </a:pPr>
                      <a:endParaRPr lang="zh-CN" alt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499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方正粗黑宋简体" panose="02000000000000000000" charset="-122"/>
                          <a:ea typeface="方正粗黑宋简体" panose="02000000000000000000" charset="-122"/>
                          <a:cs typeface="Times New Roman" panose="02020603050405020304" pitchFamily="18" charset="0"/>
                        </a:rPr>
                        <a:t>黄巢</a:t>
                      </a:r>
                      <a:endParaRPr lang="en-US" altLang="zh-CN" sz="24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粗黑宋简体" panose="02000000000000000000" charset="-122"/>
                        <a:ea typeface="方正粗黑宋简体" panose="02000000000000000000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方正粗黑宋简体" panose="02000000000000000000" charset="-122"/>
                          <a:ea typeface="方正粗黑宋简体" panose="02000000000000000000" charset="-122"/>
                          <a:cs typeface="Times New Roman" panose="02020603050405020304" pitchFamily="18" charset="0"/>
                        </a:rPr>
                        <a:t>起义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原因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+mn-cs"/>
                      </a:endParaRPr>
                    </a:p>
                    <a:p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+mn-cs"/>
                      </a:endParaRPr>
                    </a:p>
                    <a:p>
                      <a:endParaRPr lang="en-US" altLang="zh-CN" sz="1800" b="0" kern="1200" dirty="0" smtClean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+mn-cs"/>
                      </a:endParaRPr>
                    </a:p>
                    <a:p>
                      <a:endParaRPr lang="zh-CN" altLang="en-US" sz="1800" b="0" kern="1200" dirty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526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过程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+mn-cs"/>
                        </a:rPr>
                        <a:t>　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49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结果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800" b="0" kern="1200" dirty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049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影响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800" b="0" kern="1200" dirty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2552754" y="2515521"/>
            <a:ext cx="64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755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675847" y="2491443"/>
            <a:ext cx="101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安禄山</a:t>
            </a:r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5966886" y="4194889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藩镇</a:t>
            </a:r>
            <a:r>
              <a:rPr lang="zh-CN" altLang="en-US" b="1" dirty="0">
                <a:solidFill>
                  <a:srgbClr val="FF0000"/>
                </a:solidFill>
              </a:rPr>
              <a:t>割据</a:t>
            </a: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6716817" y="5389094"/>
            <a:ext cx="101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长安</a:t>
            </a:r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272459" y="5785212"/>
            <a:ext cx="101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朱温</a:t>
            </a:r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4986601" y="6089470"/>
            <a:ext cx="101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致命</a:t>
            </a:r>
          </a:p>
        </p:txBody>
      </p:sp>
      <p:sp>
        <p:nvSpPr>
          <p:cNvPr id="3" name="矩形 2"/>
          <p:cNvSpPr/>
          <p:nvPr/>
        </p:nvSpPr>
        <p:spPr>
          <a:xfrm>
            <a:off x="2485277" y="1315192"/>
            <a:ext cx="90630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</a:rPr>
              <a:t>①</a:t>
            </a:r>
            <a:r>
              <a:rPr lang="zh-CN" altLang="en-US" dirty="0"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</a:rPr>
              <a:t>开元末年以后，唐玄宗追求享乐，任人唯亲，朝政日益腐败</a:t>
            </a: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②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社会矛盾日益尖锐（阶级和民族），边疆形势日趋紧张</a:t>
            </a: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③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节度使势力膨胀，中央对地方力量对比失去平衡，形成外重内轻的局面</a:t>
            </a:r>
          </a:p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④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安禄山兼任三个边地的节度使，逐渐扩张势力</a:t>
            </a:r>
          </a:p>
        </p:txBody>
      </p:sp>
      <p:sp>
        <p:nvSpPr>
          <p:cNvPr id="7" name="矩形 6"/>
          <p:cNvSpPr/>
          <p:nvPr/>
        </p:nvSpPr>
        <p:spPr>
          <a:xfrm>
            <a:off x="2485277" y="3091210"/>
            <a:ext cx="6096000" cy="10895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(1)对社会经济造成极大的破坏,尤其是北方地区遭到浩劫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(2)唐朝的</a:t>
            </a:r>
            <a:r>
              <a:rPr lang="zh-CN" altLang="en-US" dirty="0"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</a:rPr>
              <a:t>国势从此由盛转衰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,各种矛盾越来越尖锐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(3)唐朝的中央权力衰微,逐渐</a:t>
            </a:r>
            <a:r>
              <a:rPr lang="zh-CN" altLang="en-US" dirty="0"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</a:rPr>
              <a:t>形成藩镇割据的局面</a:t>
            </a:r>
          </a:p>
        </p:txBody>
      </p:sp>
      <p:sp>
        <p:nvSpPr>
          <p:cNvPr id="8" name="矩形 7"/>
          <p:cNvSpPr/>
          <p:nvPr/>
        </p:nvSpPr>
        <p:spPr>
          <a:xfrm>
            <a:off x="2485277" y="41948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①唐朝后期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统治腐朽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宦官专权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u="sng" dirty="0">
                <a:latin typeface="黑体" panose="02010609060101010101" charset="-122"/>
                <a:ea typeface="黑体" panose="02010609060101010101" charset="-122"/>
              </a:rPr>
              <a:t>　　　　　　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的态势越来越严重。 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②人民赋役繁重。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③连年的灾荒</a:t>
            </a:r>
          </a:p>
        </p:txBody>
      </p:sp>
      <p:sp>
        <p:nvSpPr>
          <p:cNvPr id="11" name="矩形 10"/>
          <p:cNvSpPr/>
          <p:nvPr/>
        </p:nvSpPr>
        <p:spPr>
          <a:xfrm>
            <a:off x="2460097" y="6162288"/>
            <a:ext cx="399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黄巢起义给唐朝统治以</a:t>
            </a:r>
            <a:r>
              <a:rPr lang="zh-CN" altLang="en-US" u="sng" dirty="0">
                <a:latin typeface="黑体" panose="02010609060101010101" charset="-122"/>
                <a:ea typeface="黑体" panose="02010609060101010101" charset="-122"/>
              </a:rPr>
              <a:t>　　　　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打击 </a:t>
            </a:r>
          </a:p>
        </p:txBody>
      </p:sp>
      <p:sp>
        <p:nvSpPr>
          <p:cNvPr id="12" name="矩形 11"/>
          <p:cNvSpPr/>
          <p:nvPr/>
        </p:nvSpPr>
        <p:spPr>
          <a:xfrm>
            <a:off x="3130366" y="2509382"/>
            <a:ext cx="7993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年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u="sng" dirty="0">
                <a:latin typeface="黑体" panose="02010609060101010101" charset="-122"/>
                <a:ea typeface="黑体" panose="02010609060101010101" charset="-122"/>
              </a:rPr>
              <a:t>　　    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和部将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史思明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发动叛乱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史称“安史之乱”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)→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攻占洛阳、潼关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逼近长安→唐玄宗出逃四川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李亨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唐肃宗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)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即位→最终于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763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年被平定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。 </a:t>
            </a:r>
          </a:p>
        </p:txBody>
      </p:sp>
      <p:sp>
        <p:nvSpPr>
          <p:cNvPr id="22" name="矩形 21"/>
          <p:cNvSpPr/>
          <p:nvPr/>
        </p:nvSpPr>
        <p:spPr>
          <a:xfrm>
            <a:off x="2445543" y="5417291"/>
            <a:ext cx="6842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起义军在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黄巢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的率领下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转战南北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并攻入</a:t>
            </a:r>
            <a:r>
              <a:rPr lang="zh-CN" altLang="en-US" u="sng" dirty="0">
                <a:latin typeface="黑体" panose="02010609060101010101" charset="-122"/>
                <a:ea typeface="黑体" panose="02010609060101010101" charset="-122"/>
              </a:rPr>
              <a:t>　　　　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建立政权　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435150" y="5785212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起义被</a:t>
            </a:r>
            <a:r>
              <a:rPr lang="zh-CN" altLang="en-US" u="sng" dirty="0">
                <a:latin typeface="黑体" panose="02010609060101010101" charset="-122"/>
                <a:ea typeface="黑体" panose="02010609060101010101" charset="-122"/>
              </a:rPr>
              <a:t>　　　　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等藩镇联合镇压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3" grpId="0"/>
      <p:bldP spid="7" grpId="0"/>
      <p:bldP spid="8" grpId="0"/>
      <p:bldP spid="11" grpId="0"/>
      <p:bldP spid="12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79" name="矩形 78"/>
          <p:cNvSpPr/>
          <p:nvPr>
            <p:custDataLst>
              <p:tags r:id="rId7"/>
            </p:custDataLst>
          </p:nvPr>
        </p:nvSpPr>
        <p:spPr>
          <a:xfrm>
            <a:off x="2012315" y="-635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时空定位</a:t>
            </a:r>
          </a:p>
        </p:txBody>
      </p:sp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2" name="右中括号 1"/>
          <p:cNvSpPr/>
          <p:nvPr>
            <p:custDataLst>
              <p:tags r:id="rId9"/>
            </p:custDataLst>
          </p:nvPr>
        </p:nvSpPr>
        <p:spPr>
          <a:xfrm rot="5400000">
            <a:off x="9562708" y="4604955"/>
            <a:ext cx="469779" cy="2389989"/>
          </a:xfrm>
          <a:prstGeom prst="rightBracket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右中括号 2"/>
          <p:cNvSpPr/>
          <p:nvPr>
            <p:custDataLst>
              <p:tags r:id="rId10"/>
            </p:custDataLst>
          </p:nvPr>
        </p:nvSpPr>
        <p:spPr>
          <a:xfrm rot="5400000">
            <a:off x="5787543" y="3252696"/>
            <a:ext cx="469779" cy="5094506"/>
          </a:xfrm>
          <a:prstGeom prst="rightBracket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中括号 6"/>
          <p:cNvSpPr/>
          <p:nvPr>
            <p:custDataLst>
              <p:tags r:id="rId11"/>
            </p:custDataLst>
          </p:nvPr>
        </p:nvSpPr>
        <p:spPr>
          <a:xfrm rot="5400000">
            <a:off x="2433234" y="5025812"/>
            <a:ext cx="469779" cy="1548272"/>
          </a:xfrm>
          <a:prstGeom prst="rightBracket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49"/>
          <p:cNvGrpSpPr/>
          <p:nvPr>
            <p:custDataLst>
              <p:tags r:id="rId12"/>
            </p:custDataLst>
          </p:nvPr>
        </p:nvGrpSpPr>
        <p:grpSpPr>
          <a:xfrm>
            <a:off x="244934" y="1745066"/>
            <a:ext cx="11368431" cy="4043325"/>
            <a:chOff x="73301" y="1709753"/>
            <a:chExt cx="12730474" cy="4681538"/>
          </a:xfrm>
        </p:grpSpPr>
        <p:sp>
          <p:nvSpPr>
            <p:cNvPr id="16" name="Line 3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 flipH="1">
              <a:off x="6918825" y="2694798"/>
              <a:ext cx="43462" cy="19812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grpSp>
          <p:nvGrpSpPr>
            <p:cNvPr id="17" name="Group 6"/>
            <p:cNvGrpSpPr/>
            <p:nvPr>
              <p:custDataLst>
                <p:tags r:id="rId32"/>
              </p:custDataLst>
            </p:nvPr>
          </p:nvGrpSpPr>
          <p:grpSpPr>
            <a:xfrm>
              <a:off x="73301" y="1709753"/>
              <a:ext cx="12730474" cy="4681538"/>
              <a:chOff x="-1241" y="1151"/>
              <a:chExt cx="7753" cy="2949"/>
            </a:xfrm>
          </p:grpSpPr>
          <p:sp>
            <p:nvSpPr>
              <p:cNvPr id="18" name="Text Box 7"/>
              <p:cNvSpPr txBox="1"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2774" y="3203"/>
                <a:ext cx="654" cy="33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kumimoji="1" lang="en-US" altLang="zh-CN" sz="24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楷体" panose="02010609060101010101" charset="-122"/>
                    <a:ea typeface="楷体" panose="02010609060101010101" charset="-122"/>
                  </a:rPr>
                  <a:t>755</a:t>
                </a:r>
                <a:r>
                  <a:rPr kumimoji="1" lang="zh-CN" altLang="en-US" sz="24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楷体" panose="02010609060101010101" charset="-122"/>
                    <a:ea typeface="楷体" panose="02010609060101010101" charset="-122"/>
                  </a:rPr>
                  <a:t>年</a:t>
                </a:r>
              </a:p>
            </p:txBody>
          </p:sp>
          <p:grpSp>
            <p:nvGrpSpPr>
              <p:cNvPr id="19" name="Group 8"/>
              <p:cNvGrpSpPr/>
              <p:nvPr>
                <p:custDataLst>
                  <p:tags r:id="rId37"/>
                </p:custDataLst>
              </p:nvPr>
            </p:nvGrpSpPr>
            <p:grpSpPr>
              <a:xfrm>
                <a:off x="-1241" y="1151"/>
                <a:ext cx="7753" cy="2949"/>
                <a:chOff x="-1241" y="1151"/>
                <a:chExt cx="7753" cy="2949"/>
              </a:xfrm>
            </p:grpSpPr>
            <p:grpSp>
              <p:nvGrpSpPr>
                <p:cNvPr id="20" name="Group 9"/>
                <p:cNvGrpSpPr/>
                <p:nvPr>
                  <p:custDataLst>
                    <p:tags r:id="rId38"/>
                  </p:custDataLst>
                </p:nvPr>
              </p:nvGrpSpPr>
              <p:grpSpPr>
                <a:xfrm>
                  <a:off x="-1241" y="1151"/>
                  <a:ext cx="7753" cy="2949"/>
                  <a:chOff x="-1241" y="1151"/>
                  <a:chExt cx="7753" cy="2949"/>
                </a:xfrm>
              </p:grpSpPr>
              <p:sp>
                <p:nvSpPr>
                  <p:cNvPr id="21" name="Line 10"/>
                  <p:cNvSpPr>
                    <a:spLocks noChangeShapeType="1"/>
                  </p:cNvSpPr>
                  <p:nvPr>
                    <p:custDataLst>
                      <p:tags r:id="rId40"/>
                    </p:custDataLst>
                  </p:nvPr>
                </p:nvSpPr>
                <p:spPr bwMode="auto">
                  <a:xfrm flipV="1">
                    <a:off x="-936" y="3208"/>
                    <a:ext cx="7448" cy="12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latin typeface="楷体" panose="02010609060101010101" charset="-122"/>
                      <a:ea typeface="楷体" panose="02010609060101010101" charset="-122"/>
                    </a:endParaRPr>
                  </a:p>
                </p:txBody>
              </p:sp>
              <p:sp>
                <p:nvSpPr>
                  <p:cNvPr id="22" name="Text Box 11"/>
                  <p:cNvSpPr txBox="1">
                    <a:spLocks noChangeArrowheads="1"/>
                  </p:cNvSpPr>
                  <p:nvPr>
                    <p:custDataLst>
                      <p:tags r:id="rId41"/>
                    </p:custDataLst>
                  </p:nvPr>
                </p:nvSpPr>
                <p:spPr bwMode="auto">
                  <a:xfrm>
                    <a:off x="715" y="3255"/>
                    <a:ext cx="654" cy="3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pPr eaLnBrk="1" hangingPunct="1">
                      <a:defRPr/>
                    </a:pPr>
                    <a:r>
                      <a:rPr kumimoji="1" lang="en-US" altLang="zh-CN" sz="2400" b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rPr>
                      <a:t>618</a:t>
                    </a:r>
                    <a:r>
                      <a:rPr kumimoji="1" lang="zh-CN" altLang="en-US" sz="2400" b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rPr>
                      <a:t>年</a:t>
                    </a:r>
                  </a:p>
                </p:txBody>
              </p:sp>
              <p:sp>
                <p:nvSpPr>
                  <p:cNvPr id="23" name="Line 12"/>
                  <p:cNvSpPr>
                    <a:spLocks noChangeShapeType="1"/>
                  </p:cNvSpPr>
                  <p:nvPr>
                    <p:custDataLst>
                      <p:tags r:id="rId42"/>
                    </p:custDataLst>
                  </p:nvPr>
                </p:nvSpPr>
                <p:spPr bwMode="auto">
                  <a:xfrm flipH="1">
                    <a:off x="910" y="3059"/>
                    <a:ext cx="0" cy="14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latin typeface="楷体" panose="02010609060101010101" charset="-122"/>
                      <a:ea typeface="楷体" panose="02010609060101010101" charset="-122"/>
                    </a:endParaRPr>
                  </a:p>
                </p:txBody>
              </p:sp>
              <p:sp>
                <p:nvSpPr>
                  <p:cNvPr id="24" name="Line 13"/>
                  <p:cNvSpPr>
                    <a:spLocks noChangeShapeType="1"/>
                  </p:cNvSpPr>
                  <p:nvPr>
                    <p:custDataLst>
                      <p:tags r:id="rId43"/>
                    </p:custDataLst>
                  </p:nvPr>
                </p:nvSpPr>
                <p:spPr bwMode="auto">
                  <a:xfrm flipH="1">
                    <a:off x="4464" y="3012"/>
                    <a:ext cx="0" cy="14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latin typeface="楷体" panose="02010609060101010101" charset="-122"/>
                      <a:ea typeface="楷体" panose="02010609060101010101" charset="-122"/>
                    </a:endParaRPr>
                  </a:p>
                </p:txBody>
              </p:sp>
              <p:sp>
                <p:nvSpPr>
                  <p:cNvPr id="25" name="Text Box 14"/>
                  <p:cNvSpPr txBox="1">
                    <a:spLocks noChangeArrowheads="1"/>
                  </p:cNvSpPr>
                  <p:nvPr>
                    <p:custDataLst>
                      <p:tags r:id="rId44"/>
                    </p:custDataLst>
                  </p:nvPr>
                </p:nvSpPr>
                <p:spPr bwMode="auto">
                  <a:xfrm>
                    <a:off x="4225" y="3203"/>
                    <a:ext cx="1605" cy="3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pPr eaLnBrk="1" hangingPunct="1">
                      <a:defRPr/>
                    </a:pPr>
                    <a:r>
                      <a:rPr kumimoji="1" lang="en-US" altLang="zh-CN" sz="2400" b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rPr>
                      <a:t>907</a:t>
                    </a:r>
                    <a:r>
                      <a:rPr kumimoji="1" lang="zh-CN" altLang="en-US" sz="2400" b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rPr>
                      <a:t>年 朱温废唐</a:t>
                    </a:r>
                  </a:p>
                </p:txBody>
              </p:sp>
              <p:sp>
                <p:nvSpPr>
                  <p:cNvPr id="26" name="Line 15"/>
                  <p:cNvSpPr>
                    <a:spLocks noChangeShapeType="1"/>
                  </p:cNvSpPr>
                  <p:nvPr>
                    <p:custDataLst>
                      <p:tags r:id="rId45"/>
                    </p:custDataLst>
                  </p:nvPr>
                </p:nvSpPr>
                <p:spPr bwMode="auto">
                  <a:xfrm flipV="1">
                    <a:off x="892" y="1476"/>
                    <a:ext cx="1813" cy="1727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latin typeface="楷体" panose="02010609060101010101" charset="-122"/>
                      <a:ea typeface="楷体" panose="02010609060101010101" charset="-122"/>
                    </a:endParaRPr>
                  </a:p>
                </p:txBody>
              </p:sp>
              <p:sp>
                <p:nvSpPr>
                  <p:cNvPr id="27" name="Line 16"/>
                  <p:cNvSpPr>
                    <a:spLocks noChangeShapeType="1"/>
                  </p:cNvSpPr>
                  <p:nvPr>
                    <p:custDataLst>
                      <p:tags r:id="rId46"/>
                    </p:custDataLst>
                  </p:nvPr>
                </p:nvSpPr>
                <p:spPr bwMode="auto">
                  <a:xfrm>
                    <a:off x="2688" y="1488"/>
                    <a:ext cx="1776" cy="168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latin typeface="楷体" panose="02010609060101010101" charset="-122"/>
                      <a:ea typeface="楷体" panose="02010609060101010101" charset="-122"/>
                    </a:endParaRPr>
                  </a:p>
                </p:txBody>
              </p:sp>
              <p:sp>
                <p:nvSpPr>
                  <p:cNvPr id="28" name="Line 17"/>
                  <p:cNvSpPr>
                    <a:spLocks noChangeShapeType="1"/>
                  </p:cNvSpPr>
                  <p:nvPr>
                    <p:custDataLst>
                      <p:tags r:id="rId47"/>
                    </p:custDataLst>
                  </p:nvPr>
                </p:nvSpPr>
                <p:spPr bwMode="auto">
                  <a:xfrm>
                    <a:off x="1200" y="2784"/>
                    <a:ext cx="1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latin typeface="楷体" panose="02010609060101010101" charset="-122"/>
                      <a:ea typeface="楷体" panose="02010609060101010101" charset="-122"/>
                    </a:endParaRPr>
                  </a:p>
                </p:txBody>
              </p:sp>
              <p:sp>
                <p:nvSpPr>
                  <p:cNvPr id="29" name="Line 18"/>
                  <p:cNvSpPr>
                    <a:spLocks noChangeShapeType="1"/>
                  </p:cNvSpPr>
                  <p:nvPr>
                    <p:custDataLst>
                      <p:tags r:id="rId48"/>
                    </p:custDataLst>
                  </p:nvPr>
                </p:nvSpPr>
                <p:spPr bwMode="auto">
                  <a:xfrm>
                    <a:off x="1860" y="2160"/>
                    <a:ext cx="1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latin typeface="楷体" panose="02010609060101010101" charset="-122"/>
                      <a:ea typeface="楷体" panose="02010609060101010101" charset="-122"/>
                    </a:endParaRPr>
                  </a:p>
                </p:txBody>
              </p:sp>
              <p:sp>
                <p:nvSpPr>
                  <p:cNvPr id="30" name="Line 19"/>
                  <p:cNvSpPr>
                    <a:spLocks noChangeShapeType="1"/>
                  </p:cNvSpPr>
                  <p:nvPr>
                    <p:custDataLst>
                      <p:tags r:id="rId49"/>
                    </p:custDataLst>
                  </p:nvPr>
                </p:nvSpPr>
                <p:spPr bwMode="auto">
                  <a:xfrm>
                    <a:off x="2952" y="1728"/>
                    <a:ext cx="1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latin typeface="楷体" panose="02010609060101010101" charset="-122"/>
                      <a:ea typeface="楷体" panose="02010609060101010101" charset="-122"/>
                    </a:endParaRPr>
                  </a:p>
                </p:txBody>
              </p:sp>
              <p:sp>
                <p:nvSpPr>
                  <p:cNvPr id="31" name="Line 20"/>
                  <p:cNvSpPr>
                    <a:spLocks noChangeShapeType="1"/>
                  </p:cNvSpPr>
                  <p:nvPr>
                    <p:custDataLst>
                      <p:tags r:id="rId50"/>
                    </p:custDataLst>
                  </p:nvPr>
                </p:nvSpPr>
                <p:spPr bwMode="auto">
                  <a:xfrm>
                    <a:off x="3264" y="2016"/>
                    <a:ext cx="1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latin typeface="楷体" panose="02010609060101010101" charset="-122"/>
                      <a:ea typeface="楷体" panose="02010609060101010101" charset="-122"/>
                    </a:endParaRPr>
                  </a:p>
                </p:txBody>
              </p:sp>
              <p:sp>
                <p:nvSpPr>
                  <p:cNvPr id="32" name="Line 21"/>
                  <p:cNvSpPr>
                    <a:spLocks noChangeShapeType="1"/>
                  </p:cNvSpPr>
                  <p:nvPr>
                    <p:custDataLst>
                      <p:tags r:id="rId51"/>
                    </p:custDataLst>
                  </p:nvPr>
                </p:nvSpPr>
                <p:spPr bwMode="auto">
                  <a:xfrm>
                    <a:off x="4080" y="2784"/>
                    <a:ext cx="1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latin typeface="楷体" panose="02010609060101010101" charset="-122"/>
                      <a:ea typeface="楷体" panose="02010609060101010101" charset="-122"/>
                    </a:endParaRPr>
                  </a:p>
                </p:txBody>
              </p:sp>
              <p:sp>
                <p:nvSpPr>
                  <p:cNvPr id="33" name="Text Box 22"/>
                  <p:cNvSpPr txBox="1">
                    <a:spLocks noChangeArrowheads="1"/>
                  </p:cNvSpPr>
                  <p:nvPr>
                    <p:custDataLst>
                      <p:tags r:id="rId52"/>
                    </p:custDataLst>
                  </p:nvPr>
                </p:nvSpPr>
                <p:spPr bwMode="auto">
                  <a:xfrm>
                    <a:off x="1431" y="2568"/>
                    <a:ext cx="885" cy="60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eaLnBrk="1" hangingPunct="1">
                      <a:defRPr/>
                    </a:pPr>
                    <a:r>
                      <a:rPr kumimoji="1" lang="zh-CN" altLang="en-US" sz="2400" b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rPr>
                      <a:t>贞观</a:t>
                    </a:r>
                    <a:endParaRPr kumimoji="1" lang="en-US" altLang="zh-CN" sz="2400" b="1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楷体" panose="02010609060101010101" charset="-122"/>
                      <a:ea typeface="楷体" panose="02010609060101010101" charset="-122"/>
                    </a:endParaRPr>
                  </a:p>
                  <a:p>
                    <a:pPr eaLnBrk="1" hangingPunct="1">
                      <a:defRPr/>
                    </a:pPr>
                    <a:r>
                      <a:rPr kumimoji="1" lang="zh-CN" altLang="en-US" sz="2400" b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rPr>
                      <a:t>之治</a:t>
                    </a:r>
                  </a:p>
                </p:txBody>
              </p:sp>
              <p:sp>
                <p:nvSpPr>
                  <p:cNvPr id="34" name="Text Box 23"/>
                  <p:cNvSpPr txBox="1">
                    <a:spLocks noChangeArrowheads="1"/>
                  </p:cNvSpPr>
                  <p:nvPr>
                    <p:custDataLst>
                      <p:tags r:id="rId53"/>
                    </p:custDataLst>
                  </p:nvPr>
                </p:nvSpPr>
                <p:spPr bwMode="auto">
                  <a:xfrm>
                    <a:off x="2004" y="2049"/>
                    <a:ext cx="701" cy="60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 eaLnBrk="1" hangingPunct="1">
                      <a:defRPr/>
                    </a:pPr>
                    <a:r>
                      <a:rPr kumimoji="1" lang="zh-CN" altLang="en-US" sz="2400" b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rPr>
                      <a:t>武周政治</a:t>
                    </a:r>
                  </a:p>
                </p:txBody>
              </p:sp>
              <p:sp>
                <p:nvSpPr>
                  <p:cNvPr id="35" name="Text Box 24"/>
                  <p:cNvSpPr txBox="1">
                    <a:spLocks noChangeArrowheads="1"/>
                  </p:cNvSpPr>
                  <p:nvPr>
                    <p:custDataLst>
                      <p:tags r:id="rId54"/>
                    </p:custDataLst>
                  </p:nvPr>
                </p:nvSpPr>
                <p:spPr bwMode="auto">
                  <a:xfrm>
                    <a:off x="2262" y="1151"/>
                    <a:ext cx="966" cy="3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pPr eaLnBrk="1" hangingPunct="1">
                      <a:defRPr/>
                    </a:pPr>
                    <a:r>
                      <a:rPr kumimoji="1" lang="zh-CN" altLang="en-US" sz="2400" b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rPr>
                      <a:t>开元盛世</a:t>
                    </a:r>
                  </a:p>
                </p:txBody>
              </p:sp>
              <p:sp>
                <p:nvSpPr>
                  <p:cNvPr id="36" name="Text Box 25"/>
                  <p:cNvSpPr txBox="1">
                    <a:spLocks noChangeArrowheads="1"/>
                  </p:cNvSpPr>
                  <p:nvPr>
                    <p:custDataLst>
                      <p:tags r:id="rId55"/>
                    </p:custDataLst>
                  </p:nvPr>
                </p:nvSpPr>
                <p:spPr bwMode="auto">
                  <a:xfrm>
                    <a:off x="3159" y="1559"/>
                    <a:ext cx="966" cy="3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pPr eaLnBrk="1" hangingPunct="1">
                      <a:defRPr/>
                    </a:pPr>
                    <a:r>
                      <a:rPr kumimoji="1" lang="zh-CN" altLang="en-US" sz="2400" b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rPr>
                      <a:t>安史之乱</a:t>
                    </a:r>
                  </a:p>
                </p:txBody>
              </p:sp>
              <p:sp>
                <p:nvSpPr>
                  <p:cNvPr id="37" name="Text Box 26"/>
                  <p:cNvSpPr txBox="1">
                    <a:spLocks noChangeArrowheads="1"/>
                  </p:cNvSpPr>
                  <p:nvPr>
                    <p:custDataLst>
                      <p:tags r:id="rId56"/>
                    </p:custDataLst>
                  </p:nvPr>
                </p:nvSpPr>
                <p:spPr bwMode="auto">
                  <a:xfrm>
                    <a:off x="3413" y="1864"/>
                    <a:ext cx="966" cy="3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pPr eaLnBrk="1" hangingPunct="1">
                      <a:defRPr/>
                    </a:pPr>
                    <a:r>
                      <a:rPr kumimoji="1" lang="zh-CN" altLang="en-US" sz="2400" b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rPr>
                      <a:t>藩镇割据</a:t>
                    </a:r>
                  </a:p>
                </p:txBody>
              </p:sp>
              <p:sp>
                <p:nvSpPr>
                  <p:cNvPr id="38" name="Text Box 27"/>
                  <p:cNvSpPr txBox="1">
                    <a:spLocks noChangeArrowheads="1"/>
                  </p:cNvSpPr>
                  <p:nvPr>
                    <p:custDataLst>
                      <p:tags r:id="rId57"/>
                    </p:custDataLst>
                  </p:nvPr>
                </p:nvSpPr>
                <p:spPr bwMode="auto">
                  <a:xfrm>
                    <a:off x="4253" y="2609"/>
                    <a:ext cx="966" cy="3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pPr eaLnBrk="1" hangingPunct="1">
                      <a:defRPr/>
                    </a:pPr>
                    <a:r>
                      <a:rPr kumimoji="1" lang="zh-CN" altLang="en-US" sz="2400" b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rPr>
                      <a:t>黄巢起义</a:t>
                    </a:r>
                  </a:p>
                </p:txBody>
              </p:sp>
              <p:sp>
                <p:nvSpPr>
                  <p:cNvPr id="39" name="Line 15"/>
                  <p:cNvSpPr>
                    <a:spLocks noChangeShapeType="1"/>
                  </p:cNvSpPr>
                  <p:nvPr>
                    <p:custDataLst>
                      <p:tags r:id="rId58"/>
                    </p:custDataLst>
                  </p:nvPr>
                </p:nvSpPr>
                <p:spPr bwMode="auto">
                  <a:xfrm flipV="1">
                    <a:off x="-121" y="2732"/>
                    <a:ext cx="669" cy="4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latin typeface="楷体" panose="02010609060101010101" charset="-122"/>
                      <a:ea typeface="楷体" panose="02010609060101010101" charset="-122"/>
                    </a:endParaRPr>
                  </a:p>
                </p:txBody>
              </p:sp>
              <p:sp>
                <p:nvSpPr>
                  <p:cNvPr id="40" name="Line 16"/>
                  <p:cNvSpPr>
                    <a:spLocks noChangeShapeType="1"/>
                  </p:cNvSpPr>
                  <p:nvPr>
                    <p:custDataLst>
                      <p:tags r:id="rId59"/>
                    </p:custDataLst>
                  </p:nvPr>
                </p:nvSpPr>
                <p:spPr bwMode="auto">
                  <a:xfrm>
                    <a:off x="548" y="2732"/>
                    <a:ext cx="338" cy="47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latin typeface="楷体" panose="02010609060101010101" charset="-122"/>
                      <a:ea typeface="楷体" panose="02010609060101010101" charset="-122"/>
                    </a:endParaRPr>
                  </a:p>
                </p:txBody>
              </p:sp>
              <p:sp>
                <p:nvSpPr>
                  <p:cNvPr id="41" name="Text Box 11"/>
                  <p:cNvSpPr txBox="1">
                    <a:spLocks noChangeArrowheads="1"/>
                  </p:cNvSpPr>
                  <p:nvPr>
                    <p:custDataLst>
                      <p:tags r:id="rId60"/>
                    </p:custDataLst>
                  </p:nvPr>
                </p:nvSpPr>
                <p:spPr bwMode="auto">
                  <a:xfrm>
                    <a:off x="-374" y="3251"/>
                    <a:ext cx="654" cy="3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pPr eaLnBrk="1" hangingPunct="1">
                      <a:defRPr/>
                    </a:pPr>
                    <a:r>
                      <a:rPr kumimoji="1" lang="en-US" altLang="zh-CN" sz="2400" b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rPr>
                      <a:t>581</a:t>
                    </a:r>
                    <a:r>
                      <a:rPr kumimoji="1" lang="zh-CN" altLang="en-US" sz="2400" b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rPr>
                      <a:t>年</a:t>
                    </a:r>
                  </a:p>
                </p:txBody>
              </p:sp>
              <p:sp>
                <p:nvSpPr>
                  <p:cNvPr id="42" name="Text Box 24"/>
                  <p:cNvSpPr txBox="1">
                    <a:spLocks noChangeArrowheads="1"/>
                  </p:cNvSpPr>
                  <p:nvPr>
                    <p:custDataLst>
                      <p:tags r:id="rId61"/>
                    </p:custDataLst>
                  </p:nvPr>
                </p:nvSpPr>
                <p:spPr bwMode="auto">
                  <a:xfrm>
                    <a:off x="188" y="2486"/>
                    <a:ext cx="970" cy="3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pPr eaLnBrk="1" hangingPunct="1">
                      <a:defRPr/>
                    </a:pPr>
                    <a:r>
                      <a:rPr kumimoji="1" lang="zh-CN" altLang="en-US" sz="2400" b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rPr>
                      <a:t>开皇之治</a:t>
                    </a:r>
                  </a:p>
                </p:txBody>
              </p:sp>
              <p:sp>
                <p:nvSpPr>
                  <p:cNvPr id="43" name="Text Box 14"/>
                  <p:cNvSpPr txBox="1">
                    <a:spLocks noChangeArrowheads="1"/>
                  </p:cNvSpPr>
                  <p:nvPr>
                    <p:custDataLst>
                      <p:tags r:id="rId62"/>
                    </p:custDataLst>
                  </p:nvPr>
                </p:nvSpPr>
                <p:spPr bwMode="auto">
                  <a:xfrm>
                    <a:off x="759" y="3494"/>
                    <a:ext cx="546" cy="60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pPr eaLnBrk="1" hangingPunct="1">
                      <a:defRPr/>
                    </a:pPr>
                    <a:r>
                      <a:rPr kumimoji="1" lang="zh-CN" altLang="en-US" sz="2400" b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rPr>
                      <a:t>唐朝</a:t>
                    </a:r>
                    <a:endParaRPr kumimoji="1" lang="en-US" altLang="zh-CN" sz="2400" b="1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楷体" panose="02010609060101010101" charset="-122"/>
                      <a:ea typeface="楷体" panose="02010609060101010101" charset="-122"/>
                    </a:endParaRPr>
                  </a:p>
                  <a:p>
                    <a:pPr eaLnBrk="1" hangingPunct="1">
                      <a:defRPr/>
                    </a:pPr>
                    <a:r>
                      <a:rPr kumimoji="1" lang="zh-CN" altLang="en-US" sz="2400" b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rPr>
                      <a:t>建立</a:t>
                    </a:r>
                  </a:p>
                </p:txBody>
              </p:sp>
              <p:sp>
                <p:nvSpPr>
                  <p:cNvPr id="44" name="Text Box 14"/>
                  <p:cNvSpPr txBox="1">
                    <a:spLocks noChangeArrowheads="1"/>
                  </p:cNvSpPr>
                  <p:nvPr>
                    <p:custDataLst>
                      <p:tags r:id="rId63"/>
                    </p:custDataLst>
                  </p:nvPr>
                </p:nvSpPr>
                <p:spPr bwMode="auto">
                  <a:xfrm>
                    <a:off x="-379" y="3491"/>
                    <a:ext cx="546" cy="60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pPr eaLnBrk="1" hangingPunct="1">
                      <a:defRPr/>
                    </a:pPr>
                    <a:r>
                      <a:rPr kumimoji="1" lang="zh-CN" altLang="en-US" sz="2400" b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rPr>
                      <a:t>隋朝</a:t>
                    </a:r>
                    <a:endParaRPr kumimoji="1" lang="en-US" altLang="zh-CN" sz="2400" b="1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楷体" panose="02010609060101010101" charset="-122"/>
                      <a:ea typeface="楷体" panose="02010609060101010101" charset="-122"/>
                    </a:endParaRPr>
                  </a:p>
                  <a:p>
                    <a:pPr eaLnBrk="1" hangingPunct="1">
                      <a:defRPr/>
                    </a:pPr>
                    <a:r>
                      <a:rPr kumimoji="1" lang="zh-CN" altLang="en-US" sz="2400" b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rPr>
                      <a:t>建立</a:t>
                    </a:r>
                  </a:p>
                </p:txBody>
              </p:sp>
              <p:sp>
                <p:nvSpPr>
                  <p:cNvPr id="45" name="Text Box 22"/>
                  <p:cNvSpPr txBox="1">
                    <a:spLocks noChangeArrowheads="1"/>
                  </p:cNvSpPr>
                  <p:nvPr>
                    <p:custDataLst>
                      <p:tags r:id="rId64"/>
                    </p:custDataLst>
                  </p:nvPr>
                </p:nvSpPr>
                <p:spPr bwMode="auto">
                  <a:xfrm>
                    <a:off x="-1241" y="2707"/>
                    <a:ext cx="1499" cy="3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pPr eaLnBrk="1" hangingPunct="1">
                      <a:defRPr/>
                    </a:pPr>
                    <a:r>
                      <a:rPr kumimoji="1" lang="en-US" altLang="zh-CN" sz="2400" b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rPr>
                      <a:t>589</a:t>
                    </a:r>
                    <a:r>
                      <a:rPr kumimoji="1" lang="zh-CN" altLang="en-US" sz="2400" b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楷体" panose="02010609060101010101" charset="-122"/>
                        <a:ea typeface="楷体" panose="02010609060101010101" charset="-122"/>
                      </a:rPr>
                      <a:t>年完成统一</a:t>
                    </a:r>
                  </a:p>
                </p:txBody>
              </p:sp>
            </p:grpSp>
            <p:sp>
              <p:nvSpPr>
                <p:cNvPr id="46" name="Line 28"/>
                <p:cNvSpPr>
                  <a:spLocks noChangeShapeType="1"/>
                </p:cNvSpPr>
                <p:nvPr>
                  <p:custDataLst>
                    <p:tags r:id="rId39"/>
                  </p:custDataLst>
                </p:nvPr>
              </p:nvSpPr>
              <p:spPr bwMode="auto">
                <a:xfrm flipH="1">
                  <a:off x="2928" y="2976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latin typeface="楷体" panose="02010609060101010101" charset="-122"/>
                    <a:ea typeface="楷体" panose="02010609060101010101" charset="-122"/>
                  </a:endParaRPr>
                </a:p>
              </p:txBody>
            </p:sp>
          </p:grpSp>
        </p:grpSp>
        <p:sp>
          <p:nvSpPr>
            <p:cNvPr id="47" name="object 15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7508349" y="1747769"/>
              <a:ext cx="517658" cy="593809"/>
            </a:xfrm>
            <a:prstGeom prst="rect">
              <a:avLst/>
            </a:prstGeom>
            <a:blipFill dpi="0" rotWithShape="1">
              <a:blip r:embed="rId66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zh-CN" sz="24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48" name="object 2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4020702" y="3504069"/>
              <a:ext cx="443304" cy="738257"/>
            </a:xfrm>
            <a:prstGeom prst="rect">
              <a:avLst/>
            </a:prstGeom>
            <a:blipFill dpi="0" rotWithShape="1">
              <a:blip r:embed="rId67">
                <a:alphaModFix amt="96000"/>
              </a:blip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zh-CN" sz="24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cxnSp>
          <p:nvCxnSpPr>
            <p:cNvPr id="49" name="直接连接符 48"/>
            <p:cNvCxnSpPr/>
            <p:nvPr>
              <p:custDataLst>
                <p:tags r:id="rId35"/>
              </p:custDataLst>
            </p:nvPr>
          </p:nvCxnSpPr>
          <p:spPr>
            <a:xfrm>
              <a:off x="1934644" y="4795215"/>
              <a:ext cx="208583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Line 13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H="1">
            <a:off x="10912787" y="4110823"/>
            <a:ext cx="0" cy="19743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51" name="Text Box 1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0573996" y="4565385"/>
            <a:ext cx="958917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960</a:t>
            </a:r>
            <a:r>
              <a:rPr kumimoji="1"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年</a:t>
            </a:r>
          </a:p>
        </p:txBody>
      </p:sp>
      <p:sp>
        <p:nvSpPr>
          <p:cNvPr id="52" name="Text Box 1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0653346" y="4837362"/>
            <a:ext cx="800219" cy="83099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北宋</a:t>
            </a:r>
            <a:endParaRPr kumimoji="1" lang="en-US" altLang="zh-CN" sz="2400" b="1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pPr eaLnBrk="1" hangingPunct="1">
              <a:defRPr/>
            </a:pPr>
            <a:r>
              <a:rPr kumimoji="1" lang="zh-CN" alt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建立</a:t>
            </a:r>
          </a:p>
        </p:txBody>
      </p:sp>
      <p:pic>
        <p:nvPicPr>
          <p:cNvPr id="53" name="图片 5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68"/>
          <a:stretch>
            <a:fillRect/>
          </a:stretch>
        </p:blipFill>
        <p:spPr>
          <a:xfrm>
            <a:off x="2198132" y="5512912"/>
            <a:ext cx="987259" cy="932411"/>
          </a:xfrm>
          <a:prstGeom prst="rect">
            <a:avLst/>
          </a:prstGeom>
        </p:spPr>
      </p:pic>
      <p:sp>
        <p:nvSpPr>
          <p:cNvPr id="54" name="文本框 53"/>
          <p:cNvSpPr txBox="1"/>
          <p:nvPr>
            <p:custDataLst>
              <p:tags r:id="rId17"/>
            </p:custDataLst>
          </p:nvPr>
        </p:nvSpPr>
        <p:spPr>
          <a:xfrm>
            <a:off x="2266350" y="5547692"/>
            <a:ext cx="80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C00000"/>
                </a:solidFill>
                <a:latin typeface="+mn-ea"/>
              </a:rPr>
              <a:t>隋</a:t>
            </a:r>
          </a:p>
        </p:txBody>
      </p:sp>
      <p:pic>
        <p:nvPicPr>
          <p:cNvPr id="55" name="图片 5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68"/>
          <a:stretch>
            <a:fillRect/>
          </a:stretch>
        </p:blipFill>
        <p:spPr>
          <a:xfrm>
            <a:off x="5537479" y="5512912"/>
            <a:ext cx="987259" cy="932411"/>
          </a:xfrm>
          <a:prstGeom prst="rect">
            <a:avLst/>
          </a:prstGeom>
        </p:spPr>
      </p:pic>
      <p:sp>
        <p:nvSpPr>
          <p:cNvPr id="56" name="文本框 55"/>
          <p:cNvSpPr txBox="1"/>
          <p:nvPr>
            <p:custDataLst>
              <p:tags r:id="rId19"/>
            </p:custDataLst>
          </p:nvPr>
        </p:nvSpPr>
        <p:spPr>
          <a:xfrm>
            <a:off x="5577407" y="5547691"/>
            <a:ext cx="80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C00000"/>
                </a:solidFill>
                <a:latin typeface="+mn-ea"/>
              </a:rPr>
              <a:t>唐</a:t>
            </a:r>
          </a:p>
        </p:txBody>
      </p:sp>
      <p:pic>
        <p:nvPicPr>
          <p:cNvPr id="57" name="图片 56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68"/>
          <a:stretch>
            <a:fillRect/>
          </a:stretch>
        </p:blipFill>
        <p:spPr>
          <a:xfrm>
            <a:off x="9091313" y="5446277"/>
            <a:ext cx="1750293" cy="999046"/>
          </a:xfrm>
          <a:prstGeom prst="rect">
            <a:avLst/>
          </a:prstGeom>
        </p:spPr>
      </p:pic>
      <p:sp>
        <p:nvSpPr>
          <p:cNvPr id="58" name="文本框 57"/>
          <p:cNvSpPr txBox="1"/>
          <p:nvPr>
            <p:custDataLst>
              <p:tags r:id="rId21"/>
            </p:custDataLst>
          </p:nvPr>
        </p:nvSpPr>
        <p:spPr>
          <a:xfrm>
            <a:off x="9091313" y="5696186"/>
            <a:ext cx="1750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五代十国</a:t>
            </a:r>
          </a:p>
        </p:txBody>
      </p:sp>
      <p:grpSp>
        <p:nvGrpSpPr>
          <p:cNvPr id="59" name="组合 26"/>
          <p:cNvGrpSpPr/>
          <p:nvPr>
            <p:custDataLst>
              <p:tags r:id="rId22"/>
            </p:custDataLst>
          </p:nvPr>
        </p:nvGrpSpPr>
        <p:grpSpPr>
          <a:xfrm>
            <a:off x="2266004" y="2101211"/>
            <a:ext cx="819152" cy="829945"/>
            <a:chOff x="-377191" y="2004536"/>
            <a:chExt cx="614364" cy="622459"/>
          </a:xfrm>
        </p:grpSpPr>
        <p:sp>
          <p:nvSpPr>
            <p:cNvPr id="60" name="椭圆 59"/>
            <p:cNvSpPr/>
            <p:nvPr>
              <p:custDataLst>
                <p:tags r:id="rId29"/>
              </p:custDataLst>
            </p:nvPr>
          </p:nvSpPr>
          <p:spPr>
            <a:xfrm>
              <a:off x="-374827" y="2009775"/>
              <a:ext cx="612000" cy="61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2400" kern="12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矩形 60"/>
            <p:cNvSpPr/>
            <p:nvPr>
              <p:custDataLst>
                <p:tags r:id="rId30"/>
              </p:custDataLst>
            </p:nvPr>
          </p:nvSpPr>
          <p:spPr>
            <a:xfrm>
              <a:off x="-377191" y="2004536"/>
              <a:ext cx="596265" cy="6224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zh-CN" altLang="en-US" sz="4800" b="1" kern="1200">
                  <a:solidFill>
                    <a:srgbClr val="C00000"/>
                  </a:solidFill>
                  <a:latin typeface="方正古隶繁体" panose="03000509000000000000" pitchFamily="65" charset="-122"/>
                  <a:ea typeface="方正古隶繁体" panose="03000509000000000000" pitchFamily="65" charset="-122"/>
                </a:rPr>
                <a:t>短</a:t>
              </a:r>
            </a:p>
          </p:txBody>
        </p:sp>
      </p:grpSp>
      <p:grpSp>
        <p:nvGrpSpPr>
          <p:cNvPr id="62" name="组合 26"/>
          <p:cNvGrpSpPr/>
          <p:nvPr>
            <p:custDataLst>
              <p:tags r:id="rId23"/>
            </p:custDataLst>
          </p:nvPr>
        </p:nvGrpSpPr>
        <p:grpSpPr>
          <a:xfrm>
            <a:off x="5754998" y="915038"/>
            <a:ext cx="826136" cy="829945"/>
            <a:chOff x="2575559" y="2618423"/>
            <a:chExt cx="619602" cy="622459"/>
          </a:xfrm>
        </p:grpSpPr>
        <p:sp>
          <p:nvSpPr>
            <p:cNvPr id="63" name="椭圆 62"/>
            <p:cNvSpPr/>
            <p:nvPr>
              <p:custDataLst>
                <p:tags r:id="rId27"/>
              </p:custDataLst>
            </p:nvPr>
          </p:nvSpPr>
          <p:spPr>
            <a:xfrm>
              <a:off x="2583161" y="2618423"/>
              <a:ext cx="612000" cy="61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2400" kern="12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矩形 63"/>
            <p:cNvSpPr/>
            <p:nvPr>
              <p:custDataLst>
                <p:tags r:id="rId28"/>
              </p:custDataLst>
            </p:nvPr>
          </p:nvSpPr>
          <p:spPr>
            <a:xfrm>
              <a:off x="2575559" y="2618423"/>
              <a:ext cx="596265" cy="6224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zh-CN" altLang="en-US" sz="4800" b="1" kern="1200">
                  <a:solidFill>
                    <a:srgbClr val="C00000"/>
                  </a:solidFill>
                  <a:latin typeface="方正古隶繁体" panose="03000509000000000000" pitchFamily="65" charset="-122"/>
                  <a:ea typeface="方正古隶繁体" panose="03000509000000000000" pitchFamily="65" charset="-122"/>
                </a:rPr>
                <a:t>盛</a:t>
              </a:r>
            </a:p>
          </p:txBody>
        </p:sp>
      </p:grpSp>
      <p:grpSp>
        <p:nvGrpSpPr>
          <p:cNvPr id="65" name="组合 26"/>
          <p:cNvGrpSpPr/>
          <p:nvPr>
            <p:custDataLst>
              <p:tags r:id="rId24"/>
            </p:custDataLst>
          </p:nvPr>
        </p:nvGrpSpPr>
        <p:grpSpPr>
          <a:xfrm>
            <a:off x="9504656" y="2282200"/>
            <a:ext cx="816000" cy="833120"/>
            <a:chOff x="1316813" y="2696528"/>
            <a:chExt cx="612000" cy="624840"/>
          </a:xfrm>
        </p:grpSpPr>
        <p:sp>
          <p:nvSpPr>
            <p:cNvPr id="66" name="椭圆 65"/>
            <p:cNvSpPr/>
            <p:nvPr>
              <p:custDataLst>
                <p:tags r:id="rId25"/>
              </p:custDataLst>
            </p:nvPr>
          </p:nvSpPr>
          <p:spPr>
            <a:xfrm>
              <a:off x="1316813" y="2696528"/>
              <a:ext cx="612000" cy="61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2400" kern="12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矩形 66"/>
            <p:cNvSpPr/>
            <p:nvPr>
              <p:custDataLst>
                <p:tags r:id="rId26"/>
              </p:custDataLst>
            </p:nvPr>
          </p:nvSpPr>
          <p:spPr>
            <a:xfrm>
              <a:off x="1332546" y="2698909"/>
              <a:ext cx="596265" cy="6224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zh-CN" altLang="en-US" sz="4800" b="1" kern="1200">
                  <a:solidFill>
                    <a:srgbClr val="C00000"/>
                  </a:solidFill>
                  <a:latin typeface="方正古隶简体" panose="03000509000000000000" pitchFamily="65" charset="-122"/>
                  <a:ea typeface="方正古隶简体" panose="03000509000000000000" pitchFamily="65" charset="-122"/>
                </a:rPr>
                <a:t>乱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6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7" grpId="0" bldLvl="0" animBg="1"/>
      <p:bldP spid="54" grpId="0"/>
      <p:bldP spid="56" grpId="0"/>
      <p:bldP spid="5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191266211"/>
              </p:ext>
            </p:extLst>
          </p:nvPr>
        </p:nvGraphicFramePr>
        <p:xfrm>
          <a:off x="199390" y="1753235"/>
          <a:ext cx="8958468" cy="441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160"/>
                <a:gridCol w="640715"/>
                <a:gridCol w="6783593"/>
              </a:tblGrid>
              <a:tr h="3068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方正粗黑宋简体" panose="02000000000000000000" charset="-122"/>
                          <a:ea typeface="方正粗黑宋简体" panose="02000000000000000000" charset="-122"/>
                          <a:cs typeface="Times New Roman" panose="02020603050405020304" pitchFamily="18" charset="0"/>
                        </a:rPr>
                        <a:t>唐朝灭亡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endParaRPr lang="zh-CN" altLang="en-US" b="0" dirty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721995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endParaRPr lang="zh-CN" altLang="en-US" sz="24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粗黑宋简体" panose="02000000000000000000" charset="-122"/>
                        <a:ea typeface="方正粗黑宋简体" panose="02000000000000000000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endParaRPr lang="zh-CN" altLang="en-US" sz="24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方正粗黑宋简体" panose="02000000000000000000" charset="-122"/>
                        <a:ea typeface="方正粗黑宋简体" panose="02000000000000000000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4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方正粗黑宋简体" panose="02000000000000000000" charset="-122"/>
                          <a:ea typeface="方正粗黑宋简体" panose="02000000000000000000" charset="-122"/>
                          <a:cs typeface="Times New Roman" panose="02020603050405020304" pitchFamily="18" charset="0"/>
                        </a:rPr>
                        <a:t>五代十国的更迭与分立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五代十国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endParaRPr lang="en-US" altLang="zh-CN" dirty="0" smtClean="0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buNone/>
                      </a:pPr>
                      <a:endParaRPr lang="en-US" altLang="zh-CN" dirty="0" smtClean="0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buNone/>
                      </a:pPr>
                      <a:endParaRPr lang="en-US" altLang="zh-CN" dirty="0" smtClean="0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buNone/>
                      </a:pPr>
                      <a:endParaRPr lang="en-US" altLang="zh-CN" dirty="0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721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黑体" panose="02010609060101010101" charset="-122"/>
                          <a:ea typeface="黑体" panose="02010609060101010101" charset="-122"/>
                        </a:rPr>
                        <a:t>实质</a:t>
                      </a: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endParaRPr lang="en-US" altLang="zh-CN" dirty="0">
                        <a:solidFill>
                          <a:srgbClr val="1F2DA8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0333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altLang="zh-CN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黑体" panose="02010609060101010101" charset="-122"/>
                          <a:ea typeface="黑体" panose="02010609060101010101" charset="-122"/>
                        </a:rPr>
                        <a:t>影响</a:t>
                      </a: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AutoNum type="circleNumDbPlain"/>
                      </a:pPr>
                      <a:r>
                        <a:rPr lang="zh-CN" altLang="en-US" u="sng" dirty="0">
                          <a:solidFill>
                            <a:srgbClr val="1F2DA8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       </a:t>
                      </a:r>
                      <a:r>
                        <a:rPr lang="zh-CN" altLang="en-US" dirty="0">
                          <a:solidFill>
                            <a:srgbClr val="1F2DA8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政权更迭</a:t>
                      </a:r>
                      <a:r>
                        <a:rPr lang="en-US" altLang="zh-CN" dirty="0">
                          <a:solidFill>
                            <a:srgbClr val="1F2DA8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,</a:t>
                      </a:r>
                      <a:r>
                        <a:rPr lang="zh-CN" altLang="en-US" dirty="0">
                          <a:solidFill>
                            <a:srgbClr val="1F2DA8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战事不断</a:t>
                      </a:r>
                      <a:r>
                        <a:rPr lang="en-US" altLang="zh-CN" dirty="0">
                          <a:solidFill>
                            <a:srgbClr val="1F2DA8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,</a:t>
                      </a:r>
                      <a:r>
                        <a:rPr lang="zh-CN" altLang="en-US" dirty="0">
                          <a:solidFill>
                            <a:srgbClr val="1F2DA8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政局动荡不安。</a:t>
                      </a:r>
                      <a:endParaRPr lang="en-US" altLang="zh-CN" dirty="0">
                        <a:solidFill>
                          <a:srgbClr val="1F2DA8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marL="342900" indent="-342900" algn="l">
                        <a:lnSpc>
                          <a:spcPct val="100000"/>
                        </a:lnSpc>
                        <a:buAutoNum type="circleNumDbPlain"/>
                      </a:pPr>
                      <a:endParaRPr lang="en-US" altLang="zh-CN" dirty="0">
                        <a:solidFill>
                          <a:srgbClr val="1F2DA8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  <a:p>
                      <a:pPr marL="0" indent="0" algn="l">
                        <a:lnSpc>
                          <a:spcPct val="100000"/>
                        </a:lnSpc>
                        <a:buNone/>
                      </a:pPr>
                      <a:r>
                        <a:rPr lang="zh-CN" altLang="en-US" dirty="0">
                          <a:solidFill>
                            <a:srgbClr val="1F2DA8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②</a:t>
                      </a:r>
                      <a:r>
                        <a:rPr lang="zh-CN" altLang="en-US" u="sng" dirty="0">
                          <a:solidFill>
                            <a:srgbClr val="1F2DA8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　　　　</a:t>
                      </a:r>
                      <a:r>
                        <a:rPr lang="zh-CN" altLang="en-US" dirty="0">
                          <a:solidFill>
                            <a:srgbClr val="1F2DA8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地区政局相对稳定</a:t>
                      </a:r>
                      <a:r>
                        <a:rPr lang="en-US" altLang="zh-CN" dirty="0">
                          <a:solidFill>
                            <a:srgbClr val="1F2DA8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,</a:t>
                      </a:r>
                      <a:r>
                        <a:rPr lang="zh-CN" altLang="en-US" dirty="0">
                          <a:solidFill>
                            <a:srgbClr val="1F2DA8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经济有一定的发展 </a:t>
                      </a:r>
                    </a:p>
                    <a:p>
                      <a:pPr algn="l">
                        <a:lnSpc>
                          <a:spcPct val="100000"/>
                        </a:lnSpc>
                        <a:buNone/>
                      </a:pPr>
                      <a:endParaRPr lang="en-US" altLang="zh-CN" dirty="0">
                        <a:solidFill>
                          <a:srgbClr val="1F2DA8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721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历史</a:t>
                      </a: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趋势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endParaRPr lang="zh-CN" alt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" name="TextBox 1"/>
          <p:cNvSpPr txBox="1"/>
          <p:nvPr>
            <p:custDataLst>
              <p:tags r:id="rId10"/>
            </p:custDataLst>
          </p:nvPr>
        </p:nvSpPr>
        <p:spPr>
          <a:xfrm>
            <a:off x="9414958" y="1753235"/>
            <a:ext cx="2461197" cy="409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200" dirty="0">
                <a:highlight>
                  <a:srgbClr val="FFFF00"/>
                </a:highlight>
                <a:latin typeface="+mn-ea"/>
              </a:rPr>
              <a:t>核心强调</a:t>
            </a:r>
            <a:endParaRPr altLang="zh-CN" sz="2200" dirty="0">
              <a:highlight>
                <a:srgbClr val="FFFF00"/>
              </a:highlight>
              <a:latin typeface="+mn-ea"/>
            </a:endParaRPr>
          </a:p>
          <a:p>
            <a:pPr>
              <a:lnSpc>
                <a:spcPct val="150000"/>
              </a:lnSpc>
            </a:pPr>
            <a:r>
              <a:rPr altLang="zh-CN" sz="2200" dirty="0" err="1">
                <a:solidFill>
                  <a:srgbClr val="FF0000"/>
                </a:solidFill>
                <a:latin typeface="+mn-ea"/>
              </a:rPr>
              <a:t>五代的五个政权是前后更替的;十国中的大部分政权是同时并存的,</a:t>
            </a:r>
            <a:r>
              <a:rPr altLang="zh-CN" sz="2200" dirty="0" err="1">
                <a:latin typeface="+mn-ea"/>
              </a:rPr>
              <a:t>个别如吴和南唐、前蜀和后蜀是同一区域内的前后更替</a:t>
            </a:r>
            <a:r>
              <a:rPr altLang="zh-CN" sz="2200" dirty="0">
                <a:latin typeface="+mn-ea"/>
              </a:rPr>
              <a:t>。</a:t>
            </a: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3701510" y="3667121"/>
            <a:ext cx="130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藩镇割据</a:t>
            </a: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2832735" y="4234288"/>
            <a:ext cx="101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北方</a:t>
            </a: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2832735" y="4723465"/>
            <a:ext cx="101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南方</a:t>
            </a: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4349349" y="5828342"/>
            <a:ext cx="101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统一</a:t>
            </a:r>
          </a:p>
        </p:txBody>
      </p:sp>
      <p:sp>
        <p:nvSpPr>
          <p:cNvPr id="3" name="Text Box 2"/>
          <p:cNvSpPr txBox="1"/>
          <p:nvPr>
            <p:custDataLst>
              <p:tags r:id="rId15"/>
            </p:custDataLst>
          </p:nvPr>
        </p:nvSpPr>
        <p:spPr>
          <a:xfrm>
            <a:off x="356870" y="950595"/>
            <a:ext cx="4951730" cy="52197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b="1" dirty="0" smtClean="0">
                <a:solidFill>
                  <a:schemeClr val="bg1"/>
                </a:solidFill>
                <a:latin typeface="方正仿宋简体" panose="02010601030101010101" charset="-122"/>
                <a:ea typeface="方正仿宋简体" panose="02010601030101010101" charset="-122"/>
              </a:rPr>
              <a:t>知识点：安史之乱与唐朝衰亡</a:t>
            </a:r>
          </a:p>
        </p:txBody>
      </p:sp>
      <p:sp>
        <p:nvSpPr>
          <p:cNvPr id="2" name="矩形 1"/>
          <p:cNvSpPr/>
          <p:nvPr/>
        </p:nvSpPr>
        <p:spPr>
          <a:xfrm>
            <a:off x="1701799" y="1813840"/>
            <a:ext cx="76369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907年,朱温建立后梁政权,唐朝至此灭亡。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唐朝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</a:rPr>
              <a:t>:618—907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年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</a:rPr>
              <a:t>) 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62199" y="2302422"/>
            <a:ext cx="67648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(1)唐朝灭亡后,北方黄河流域先后出现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后梁、后唐、后晋、后汉、后周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五个政权。</a:t>
            </a:r>
          </a:p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(2)南方地区出现吴,南唐,吴越等九个政权,再加上北方割据太原的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北汉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,史称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“五代十国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”</a:t>
            </a:r>
          </a:p>
        </p:txBody>
      </p:sp>
      <p:sp>
        <p:nvSpPr>
          <p:cNvPr id="8" name="矩形 7"/>
          <p:cNvSpPr/>
          <p:nvPr/>
        </p:nvSpPr>
        <p:spPr>
          <a:xfrm>
            <a:off x="2484818" y="3714333"/>
            <a:ext cx="67249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1F2DA8"/>
                </a:solidFill>
                <a:latin typeface="黑体" panose="02010609060101010101" charset="-122"/>
                <a:ea typeface="黑体" panose="02010609060101010101" charset="-122"/>
              </a:rPr>
              <a:t>唐末以来</a:t>
            </a:r>
            <a:r>
              <a:rPr lang="zh-CN" altLang="en-US" sz="2000" u="sng" dirty="0">
                <a:solidFill>
                  <a:srgbClr val="1F2DA8"/>
                </a:solidFill>
                <a:latin typeface="黑体" panose="02010609060101010101" charset="-122"/>
                <a:ea typeface="黑体" panose="02010609060101010101" charset="-122"/>
              </a:rPr>
              <a:t>　　　　　　　</a:t>
            </a:r>
            <a:r>
              <a:rPr lang="zh-CN" altLang="en-US" sz="2000" dirty="0">
                <a:solidFill>
                  <a:srgbClr val="1F2DA8"/>
                </a:solidFill>
                <a:latin typeface="黑体" panose="02010609060101010101" charset="-122"/>
                <a:ea typeface="黑体" panose="02010609060101010101" charset="-122"/>
              </a:rPr>
              <a:t>局面的延续</a:t>
            </a:r>
            <a:r>
              <a:rPr lang="en-US" altLang="zh-CN" sz="2000" dirty="0">
                <a:solidFill>
                  <a:srgbClr val="1F2DA8"/>
                </a:solidFill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zh-CN" altLang="en-US" sz="2000" dirty="0">
                <a:solidFill>
                  <a:srgbClr val="1F2DA8"/>
                </a:solidFill>
                <a:latin typeface="黑体" panose="02010609060101010101" charset="-122"/>
                <a:ea typeface="黑体" panose="02010609060101010101" charset="-122"/>
              </a:rPr>
              <a:t>开国君主都是武将</a:t>
            </a:r>
            <a:r>
              <a:rPr lang="en-US" altLang="zh-CN" sz="2000" dirty="0">
                <a:solidFill>
                  <a:srgbClr val="1F2DA8"/>
                </a:solidFill>
                <a:latin typeface="黑体" panose="02010609060101010101" charset="-122"/>
                <a:ea typeface="黑体" panose="02010609060101010101" charset="-122"/>
              </a:rPr>
              <a:t>) </a:t>
            </a:r>
          </a:p>
        </p:txBody>
      </p:sp>
      <p:sp>
        <p:nvSpPr>
          <p:cNvPr id="11" name="矩形 10"/>
          <p:cNvSpPr/>
          <p:nvPr/>
        </p:nvSpPr>
        <p:spPr>
          <a:xfrm>
            <a:off x="2379992" y="5489788"/>
            <a:ext cx="68297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虽然政权分立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但长期政治统一的历史影响和各地经济发展的密切联系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sz="2000" dirty="0"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</a:rPr>
              <a:t>使</a:t>
            </a:r>
            <a:r>
              <a:rPr lang="zh-CN" altLang="en-US" sz="2000" u="sng" dirty="0"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</a:rPr>
              <a:t>　　　　</a:t>
            </a:r>
            <a:r>
              <a:rPr lang="zh-CN" altLang="en-US" sz="2000" dirty="0"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</a:rPr>
              <a:t>始终是一个客观存在的必然趋势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" grpId="0"/>
      <p:bldP spid="7" grpId="0"/>
      <p:bldP spid="8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0" y="635"/>
            <a:ext cx="5152390" cy="6858000"/>
          </a:xfrm>
          <a:prstGeom prst="rect">
            <a:avLst/>
          </a:prstGeom>
        </p:spPr>
      </p:pic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5245735" y="1226185"/>
            <a:ext cx="6339840" cy="5298440"/>
          </a:xfrm>
          <a:prstGeom prst="roundRect">
            <a:avLst/>
          </a:prstGeom>
          <a:noFill/>
          <a:ln w="28575">
            <a:solidFill>
              <a:srgbClr val="9D0A0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圆角矩形 26"/>
          <p:cNvSpPr/>
          <p:nvPr>
            <p:custDataLst>
              <p:tags r:id="rId3"/>
            </p:custDataLst>
          </p:nvPr>
        </p:nvSpPr>
        <p:spPr>
          <a:xfrm>
            <a:off x="5547995" y="2284730"/>
            <a:ext cx="975360" cy="1735455"/>
          </a:xfrm>
          <a:prstGeom prst="roundRect">
            <a:avLst/>
          </a:prstGeom>
          <a:solidFill>
            <a:srgbClr val="663300"/>
          </a:solidFill>
          <a:ln>
            <a:solidFill>
              <a:srgbClr val="8A5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安史之乱与唐朝衰亡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6523355" y="2285365"/>
            <a:ext cx="621665" cy="1734820"/>
          </a:xfrm>
          <a:prstGeom prst="leftBrac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>
            <p:custDataLst>
              <p:tags r:id="rId4"/>
            </p:custDataLst>
          </p:nvPr>
        </p:nvSpPr>
        <p:spPr>
          <a:xfrm>
            <a:off x="7202805" y="1924050"/>
            <a:ext cx="1678940" cy="571500"/>
          </a:xfrm>
          <a:prstGeom prst="roundRect">
            <a:avLst/>
          </a:prstGeom>
          <a:solidFill>
            <a:srgbClr val="663300"/>
          </a:solidFill>
          <a:ln>
            <a:solidFill>
              <a:srgbClr val="8A5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安史之乱</a:t>
            </a:r>
          </a:p>
        </p:txBody>
      </p:sp>
      <p:sp>
        <p:nvSpPr>
          <p:cNvPr id="34" name="圆角矩形 33"/>
          <p:cNvSpPr/>
          <p:nvPr>
            <p:custDataLst>
              <p:tags r:id="rId5"/>
            </p:custDataLst>
          </p:nvPr>
        </p:nvSpPr>
        <p:spPr>
          <a:xfrm>
            <a:off x="7190105" y="2929890"/>
            <a:ext cx="1668780" cy="499110"/>
          </a:xfrm>
          <a:prstGeom prst="roundRect">
            <a:avLst/>
          </a:prstGeom>
          <a:solidFill>
            <a:srgbClr val="663300"/>
          </a:solidFill>
          <a:ln>
            <a:solidFill>
              <a:srgbClr val="8A5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黄巢起义</a:t>
            </a:r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9214485" y="1908175"/>
            <a:ext cx="1774825" cy="587375"/>
          </a:xfrm>
          <a:prstGeom prst="roundRect">
            <a:avLst/>
          </a:prstGeom>
          <a:solidFill>
            <a:srgbClr val="663300"/>
          </a:solidFill>
          <a:ln>
            <a:solidFill>
              <a:srgbClr val="8A5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由盛而衰</a:t>
            </a:r>
          </a:p>
        </p:txBody>
      </p:sp>
      <p:sp>
        <p:nvSpPr>
          <p:cNvPr id="35" name="圆角矩形 34"/>
          <p:cNvSpPr/>
          <p:nvPr>
            <p:custDataLst>
              <p:tags r:id="rId7"/>
            </p:custDataLst>
          </p:nvPr>
        </p:nvSpPr>
        <p:spPr>
          <a:xfrm>
            <a:off x="9215120" y="3702685"/>
            <a:ext cx="1840230" cy="601980"/>
          </a:xfrm>
          <a:prstGeom prst="roundRect">
            <a:avLst/>
          </a:prstGeom>
          <a:solidFill>
            <a:srgbClr val="663300"/>
          </a:solidFill>
          <a:ln>
            <a:solidFill>
              <a:srgbClr val="8A5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唐朝灭亡</a:t>
            </a:r>
          </a:p>
        </p:txBody>
      </p:sp>
      <p:sp>
        <p:nvSpPr>
          <p:cNvPr id="8" name="圆角矩形 7"/>
          <p:cNvSpPr/>
          <p:nvPr>
            <p:custDataLst>
              <p:tags r:id="rId8"/>
            </p:custDataLst>
          </p:nvPr>
        </p:nvSpPr>
        <p:spPr>
          <a:xfrm>
            <a:off x="9214485" y="2844165"/>
            <a:ext cx="1840230" cy="584200"/>
          </a:xfrm>
          <a:prstGeom prst="roundRect">
            <a:avLst/>
          </a:prstGeom>
          <a:solidFill>
            <a:srgbClr val="663300"/>
          </a:solidFill>
          <a:ln>
            <a:solidFill>
              <a:srgbClr val="8A5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致命打击</a:t>
            </a:r>
          </a:p>
        </p:txBody>
      </p:sp>
      <p:sp>
        <p:nvSpPr>
          <p:cNvPr id="9" name="圆角矩形 8"/>
          <p:cNvSpPr/>
          <p:nvPr>
            <p:custDataLst>
              <p:tags r:id="rId9"/>
            </p:custDataLst>
          </p:nvPr>
        </p:nvSpPr>
        <p:spPr>
          <a:xfrm>
            <a:off x="7249160" y="3702050"/>
            <a:ext cx="1607185" cy="541020"/>
          </a:xfrm>
          <a:prstGeom prst="roundRect">
            <a:avLst/>
          </a:prstGeom>
          <a:solidFill>
            <a:srgbClr val="663300"/>
          </a:solidFill>
          <a:ln>
            <a:solidFill>
              <a:srgbClr val="8A5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朱温后梁</a:t>
            </a:r>
          </a:p>
        </p:txBody>
      </p:sp>
      <p:sp>
        <p:nvSpPr>
          <p:cNvPr id="29" name="圆角矩形 28"/>
          <p:cNvSpPr/>
          <p:nvPr>
            <p:custDataLst>
              <p:tags r:id="rId10"/>
            </p:custDataLst>
          </p:nvPr>
        </p:nvSpPr>
        <p:spPr>
          <a:xfrm>
            <a:off x="7190105" y="4676775"/>
            <a:ext cx="4083685" cy="469265"/>
          </a:xfrm>
          <a:prstGeom prst="roundRect">
            <a:avLst/>
          </a:prstGeom>
          <a:solidFill>
            <a:srgbClr val="663300"/>
          </a:solidFill>
          <a:ln>
            <a:solidFill>
              <a:srgbClr val="8A5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五代十国：藩镇割据的延续</a:t>
            </a:r>
          </a:p>
        </p:txBody>
      </p:sp>
      <p:sp>
        <p:nvSpPr>
          <p:cNvPr id="10" name="下箭头 9"/>
          <p:cNvSpPr/>
          <p:nvPr/>
        </p:nvSpPr>
        <p:spPr>
          <a:xfrm>
            <a:off x="8408670" y="4288155"/>
            <a:ext cx="265430" cy="344170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67995" y="1036320"/>
            <a:ext cx="405765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923415" y="1226185"/>
            <a:ext cx="311785" cy="3371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23415" y="1437005"/>
            <a:ext cx="438785" cy="4705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</a:p>
        </p:txBody>
      </p:sp>
      <p:sp>
        <p:nvSpPr>
          <p:cNvPr id="15" name="下箭头 14"/>
          <p:cNvSpPr/>
          <p:nvPr>
            <p:custDataLst>
              <p:tags r:id="rId11"/>
            </p:custDataLst>
          </p:nvPr>
        </p:nvSpPr>
        <p:spPr>
          <a:xfrm>
            <a:off x="8440420" y="5190490"/>
            <a:ext cx="265430" cy="344170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>
            <p:custDataLst>
              <p:tags r:id="rId12"/>
            </p:custDataLst>
          </p:nvPr>
        </p:nvSpPr>
        <p:spPr>
          <a:xfrm>
            <a:off x="7847965" y="5579745"/>
            <a:ext cx="2460625" cy="516255"/>
          </a:xfrm>
          <a:prstGeom prst="roundRect">
            <a:avLst/>
          </a:prstGeom>
          <a:solidFill>
            <a:srgbClr val="663300"/>
          </a:solidFill>
          <a:ln>
            <a:solidFill>
              <a:srgbClr val="8A5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统一是必然趋势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0" y="1860159"/>
            <a:ext cx="4865358" cy="928762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23656" y="4531578"/>
            <a:ext cx="480891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中央无力控制地方，藩镇守将抢掠财物，滥杀无辜，百姓生活艰难。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23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7" grpId="0" bldLvl="0" animBg="1"/>
      <p:bldP spid="6" grpId="0" bldLvl="0" animBg="1"/>
      <p:bldP spid="31" grpId="0" bldLvl="0" animBg="1"/>
      <p:bldP spid="34" grpId="0" bldLvl="0" animBg="1"/>
      <p:bldP spid="7" grpId="0" bldLvl="0" animBg="1"/>
      <p:bldP spid="35" grpId="0" bldLvl="0" animBg="1"/>
      <p:bldP spid="8" grpId="0" bldLvl="0" animBg="1"/>
      <p:bldP spid="9" grpId="0" bldLvl="0" animBg="1"/>
      <p:bldP spid="29" grpId="0" bldLvl="0" animBg="1"/>
      <p:bldP spid="10" grpId="0" bldLvl="0" animBg="1"/>
      <p:bldP spid="12" grpId="0"/>
      <p:bldP spid="13" grpId="0"/>
      <p:bldP spid="15" grpId="0" bldLvl="0" animBg="1"/>
      <p:bldP spid="16" grpId="0" bldLvl="0" animBg="1"/>
      <p:bldP spid="1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583565" y="1027430"/>
            <a:ext cx="11363960" cy="28981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lang="zh-CN" altLang="en-US" sz="2800" b="1" kern="0" dirty="0" smtClean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sz="2400" b="1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（2021年湖南衡阳）</a:t>
            </a:r>
            <a:r>
              <a:rPr sz="2400" b="1" kern="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李白《秋浦歌》第十四首写道：少炉火照天地，红星乱紫烟。赧郎（赧nan：原指因害羞而脸红。这里是指炉火映红人脸）明月夜，歌曲动寒川。”下列表述</a:t>
            </a:r>
            <a:r>
              <a:rPr sz="2400" b="1" kern="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不正确</a:t>
            </a:r>
            <a:r>
              <a:rPr sz="2400" b="1" kern="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的是，</a:t>
            </a: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400" b="1" kern="0" dirty="0" err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A．李白的诗歌豪迈奔放、激情飞扬</a:t>
            </a:r>
            <a:r>
              <a:rPr sz="2400" b="1" kern="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2400" b="1" kern="0" dirty="0" err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B．该诗描绘了冶金矿场欢快劳动的生动场景</a:t>
            </a:r>
            <a:endParaRPr sz="2400" b="1" kern="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400" b="1" kern="0" dirty="0" err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C．该诗饱含对劳动人民的赞美之情</a:t>
            </a:r>
            <a:r>
              <a:rPr sz="2400" b="1" kern="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2400" b="1" kern="0" dirty="0" err="1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D．李白诗歌成就辉煌，被称为“诗史</a:t>
            </a:r>
            <a:r>
              <a:rPr sz="2400" b="1" kern="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”</a:t>
            </a:r>
          </a:p>
        </p:txBody>
      </p:sp>
      <p:sp>
        <p:nvSpPr>
          <p:cNvPr id="3" name="TextBox 5"/>
          <p:cNvSpPr txBox="1"/>
          <p:nvPr/>
        </p:nvSpPr>
        <p:spPr>
          <a:xfrm>
            <a:off x="454660" y="4495800"/>
            <a:ext cx="11087735" cy="1864360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000" b="1" kern="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【答案】D</a:t>
            </a:r>
          </a:p>
          <a:p>
            <a:pPr indent="0" eaLnBrk="0" latinLnBrk="1" hangingPunct="0">
              <a:lnSpc>
                <a:spcPct val="150000"/>
              </a:lnSpc>
              <a:spcBef>
                <a:spcPts val="140"/>
              </a:spcBef>
              <a:buNone/>
            </a:pPr>
            <a:r>
              <a:rPr sz="2000" b="1" kern="0" smtClean="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【详解】依据题干信息并结合所学可知，李白诗歌成就辉煌，被称为“诗仙”，故D符合题意；李白的诗歌豪迈奔放、激情飞扬，故A不符合题意；李白《秋浦歌》描绘了冶金矿场欢快劳动的生动场景，饱含对劳动人民的赞美之情，故BC不符合题意。综上故选D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  <a:sym typeface="+mn-ea"/>
              </a:rPr>
              <a:t>时空定位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江西拙楷" panose="02010600040101010101" pitchFamily="2" charset="-122"/>
              <a:ea typeface="江西拙楷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456247455"/>
              </p:ext>
            </p:extLst>
          </p:nvPr>
        </p:nvGraphicFramePr>
        <p:xfrm>
          <a:off x="552450" y="1177925"/>
          <a:ext cx="11087100" cy="5412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6813"/>
                <a:gridCol w="9730287"/>
              </a:tblGrid>
              <a:tr h="670118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重难点归纳：唐朝的政治、经济和对外交往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574482">
                <a:tc row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endParaRPr lang="en-US" altLang="zh-CN" sz="20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治世方面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5549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701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制度发展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70118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</a:pPr>
                      <a:r>
                        <a:rPr lang="zh-CN" altLang="en-US" sz="20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经济繁荣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701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1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民族关系</a:t>
                      </a:r>
                      <a:endParaRPr lang="en-US" altLang="zh-CN" sz="2000" b="1" dirty="0" smtClean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1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对外关系</a:t>
                      </a:r>
                      <a:endParaRPr lang="zh-CN" altLang="en-US" sz="20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3203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 sz="20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lnSpc>
                          <a:spcPct val="160000"/>
                        </a:lnSpc>
                      </a:pPr>
                      <a:r>
                        <a:rPr lang="zh-CN" altLang="en-US" sz="20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历史启示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>
            <p:custDataLst>
              <p:tags r:id="rId10"/>
            </p:custDataLst>
          </p:nvPr>
        </p:nvSpPr>
        <p:spPr>
          <a:xfrm>
            <a:off x="1943100" y="1933504"/>
            <a:ext cx="9436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表现：唐太宗：贞观之治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武则天：贞观遗风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唐玄宗：开元盛世</a:t>
            </a:r>
          </a:p>
        </p:txBody>
      </p:sp>
      <p:sp>
        <p:nvSpPr>
          <p:cNvPr id="3" name="文本框 2"/>
          <p:cNvSpPr txBox="1"/>
          <p:nvPr>
            <p:custDataLst>
              <p:tags r:id="rId11"/>
            </p:custDataLst>
          </p:nvPr>
        </p:nvSpPr>
        <p:spPr>
          <a:xfrm>
            <a:off x="1943100" y="2498725"/>
            <a:ext cx="8135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原因：统治者调整统治政策，发展生产，重视农业，人民的辛勤劳动等</a:t>
            </a:r>
          </a:p>
        </p:txBody>
      </p:sp>
      <p:sp>
        <p:nvSpPr>
          <p:cNvPr id="7" name="文本框 6"/>
          <p:cNvSpPr txBox="1"/>
          <p:nvPr>
            <p:custDataLst>
              <p:tags r:id="rId12"/>
            </p:custDataLst>
          </p:nvPr>
        </p:nvSpPr>
        <p:spPr>
          <a:xfrm>
            <a:off x="1943100" y="3095625"/>
            <a:ext cx="890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①唐朝进一步完善三省六部制；②隋炀帝创立科举制度，唐太宗、武则天发展</a:t>
            </a:r>
          </a:p>
        </p:txBody>
      </p:sp>
      <p:sp>
        <p:nvSpPr>
          <p:cNvPr id="8" name="文本框 7"/>
          <p:cNvSpPr txBox="1"/>
          <p:nvPr>
            <p:custDataLst>
              <p:tags r:id="rId13"/>
            </p:custDataLst>
          </p:nvPr>
        </p:nvSpPr>
        <p:spPr>
          <a:xfrm>
            <a:off x="1943100" y="3794125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农业得到发展、手工业发达、商业繁荣</a:t>
            </a: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1954982" y="4394470"/>
            <a:ext cx="621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</a:rPr>
              <a:t>①民族政策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：开明</a:t>
            </a: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</a:rPr>
              <a:t>；   表现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：文成、金城公主入藏、</a:t>
            </a:r>
            <a:endParaRPr lang="en-US" altLang="zh-CN" sz="2000" dirty="0" smtClean="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</a:rPr>
              <a:t>②对外：开放；       表现：鉴真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东渡、玄奘西行</a:t>
            </a:r>
          </a:p>
        </p:txBody>
      </p:sp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1954982" y="5302591"/>
            <a:ext cx="9436099" cy="1066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①国家统一，社会稳定，是盛世局面出现的前提和基础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②重用人才，增强国际竞争力。关注民生，要以德治国；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③坚定不移地实行对外开放政策，加强国际交流与合作。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矩形 16"/>
          <p:cNvSpPr/>
          <p:nvPr>
            <p:custDataLst>
              <p:tags r:id="rId16"/>
            </p:custDataLst>
          </p:nvPr>
        </p:nvSpPr>
        <p:spPr>
          <a:xfrm>
            <a:off x="8839201" y="697918"/>
            <a:ext cx="3152488" cy="1080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b="1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国富民强现盛世</a:t>
            </a:r>
            <a:endParaRPr lang="en-US" altLang="zh-CN" sz="2400" b="1">
              <a:solidFill>
                <a:schemeClr val="tx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 b="1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开放包容促发展</a:t>
            </a:r>
          </a:p>
        </p:txBody>
      </p:sp>
      <p:sp>
        <p:nvSpPr>
          <p:cNvPr id="27" name="TextBox 15"/>
          <p:cNvSpPr txBox="1"/>
          <p:nvPr/>
        </p:nvSpPr>
        <p:spPr>
          <a:xfrm>
            <a:off x="-31115" y="574675"/>
            <a:ext cx="2161540" cy="64516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知识拓展</a:t>
            </a:r>
            <a:endParaRPr lang="zh-CN" altLang="en-US" sz="36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  <p:bldP spid="11" grpId="0"/>
      <p:bldP spid="16" grpId="0"/>
      <p:bldP spid="17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文本框 103"/>
          <p:cNvSpPr txBox="1"/>
          <p:nvPr/>
        </p:nvSpPr>
        <p:spPr>
          <a:xfrm>
            <a:off x="9762067" y="1660313"/>
            <a:ext cx="1845733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朱温建后梁</a:t>
            </a:r>
            <a:endParaRPr lang="zh-CN" altLang="en-US" sz="21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-44027" y="5862320"/>
            <a:ext cx="860213" cy="74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</a:rPr>
              <a:t>中外关系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3196460" y="5952016"/>
            <a:ext cx="2014604" cy="749300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</a:rPr>
              <a:t>遣唐使</a:t>
            </a:r>
          </a:p>
          <a:p>
            <a:pPr algn="ctr"/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</a:rPr>
              <a:t>玄奘西行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41487" y="2953173"/>
            <a:ext cx="463973" cy="74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</a:rPr>
              <a:t>制度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0" y="3815080"/>
            <a:ext cx="529167" cy="74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</a:rPr>
              <a:t>盛世</a:t>
            </a:r>
          </a:p>
        </p:txBody>
      </p:sp>
      <p:sp>
        <p:nvSpPr>
          <p:cNvPr id="130" name="矩形 129"/>
          <p:cNvSpPr/>
          <p:nvPr/>
        </p:nvSpPr>
        <p:spPr>
          <a:xfrm>
            <a:off x="1517227" y="3078480"/>
            <a:ext cx="3094567" cy="5266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35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科举制、三省六部制</a:t>
            </a:r>
          </a:p>
        </p:txBody>
      </p:sp>
      <p:sp>
        <p:nvSpPr>
          <p:cNvPr id="135" name="矩形 134"/>
          <p:cNvSpPr/>
          <p:nvPr/>
        </p:nvSpPr>
        <p:spPr>
          <a:xfrm>
            <a:off x="619760" y="3964940"/>
            <a:ext cx="1406313" cy="478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35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开皇之治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026243" y="4011507"/>
            <a:ext cx="2287159" cy="477520"/>
            <a:chOff x="2187" y="4865"/>
            <a:chExt cx="3072" cy="564"/>
          </a:xfrm>
        </p:grpSpPr>
        <p:cxnSp>
          <p:nvCxnSpPr>
            <p:cNvPr id="136" name="直接箭头连接符 135"/>
            <p:cNvCxnSpPr/>
            <p:nvPr/>
          </p:nvCxnSpPr>
          <p:spPr>
            <a:xfrm>
              <a:off x="2187" y="5108"/>
              <a:ext cx="1232" cy="0"/>
            </a:xfrm>
            <a:prstGeom prst="straightConnector1">
              <a:avLst/>
            </a:prstGeom>
            <a:ln w="28575" cmpd="sng">
              <a:solidFill>
                <a:srgbClr val="0070C0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矩形 136"/>
            <p:cNvSpPr/>
            <p:nvPr/>
          </p:nvSpPr>
          <p:spPr>
            <a:xfrm>
              <a:off x="3418" y="4865"/>
              <a:ext cx="1841" cy="5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135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贞观之治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313767" y="3971713"/>
            <a:ext cx="1934340" cy="557953"/>
            <a:chOff x="4988" y="4775"/>
            <a:chExt cx="2307" cy="659"/>
          </a:xfrm>
        </p:grpSpPr>
        <p:cxnSp>
          <p:nvCxnSpPr>
            <p:cNvPr id="138" name="直接箭头连接符 137"/>
            <p:cNvCxnSpPr/>
            <p:nvPr/>
          </p:nvCxnSpPr>
          <p:spPr>
            <a:xfrm flipV="1">
              <a:off x="4988" y="5107"/>
              <a:ext cx="661" cy="2"/>
            </a:xfrm>
            <a:prstGeom prst="straightConnector1">
              <a:avLst/>
            </a:prstGeom>
            <a:ln w="28575" cmpd="sng">
              <a:solidFill>
                <a:srgbClr val="0070C0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矩形 138"/>
            <p:cNvSpPr/>
            <p:nvPr/>
          </p:nvSpPr>
          <p:spPr>
            <a:xfrm>
              <a:off x="5649" y="4775"/>
              <a:ext cx="1646" cy="6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2135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贞观遗风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248400" y="3971713"/>
            <a:ext cx="2019300" cy="579967"/>
            <a:chOff x="7395" y="4311"/>
            <a:chExt cx="2385" cy="685"/>
          </a:xfrm>
        </p:grpSpPr>
        <p:cxnSp>
          <p:nvCxnSpPr>
            <p:cNvPr id="140" name="直接箭头连接符 139"/>
            <p:cNvCxnSpPr/>
            <p:nvPr/>
          </p:nvCxnSpPr>
          <p:spPr>
            <a:xfrm flipV="1">
              <a:off x="7395" y="4649"/>
              <a:ext cx="691" cy="8"/>
            </a:xfrm>
            <a:prstGeom prst="straightConnector1">
              <a:avLst/>
            </a:prstGeom>
            <a:ln w="28575" cmpd="sng">
              <a:solidFill>
                <a:srgbClr val="0070C0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矩形 140"/>
            <p:cNvSpPr/>
            <p:nvPr/>
          </p:nvSpPr>
          <p:spPr>
            <a:xfrm>
              <a:off x="8031" y="4311"/>
              <a:ext cx="1749" cy="6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135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开元盛世</a:t>
              </a:r>
            </a:p>
          </p:txBody>
        </p:sp>
      </p:grpSp>
      <p:sp>
        <p:nvSpPr>
          <p:cNvPr id="142" name="矩形 141"/>
          <p:cNvSpPr/>
          <p:nvPr/>
        </p:nvSpPr>
        <p:spPr>
          <a:xfrm>
            <a:off x="2297007" y="4770967"/>
            <a:ext cx="2255520" cy="957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35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天可汗</a:t>
            </a:r>
          </a:p>
          <a:p>
            <a:pPr algn="ctr"/>
            <a:r>
              <a:rPr lang="zh-CN" altLang="en-US" sz="2135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文成公主入藏</a:t>
            </a:r>
          </a:p>
          <a:p>
            <a:pPr algn="ctr"/>
            <a:r>
              <a:rPr lang="zh-CN" altLang="en-US" sz="2135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安西都护府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611793" y="4874260"/>
            <a:ext cx="2234364" cy="750993"/>
            <a:chOff x="4630" y="5843"/>
            <a:chExt cx="7531" cy="887"/>
          </a:xfrm>
        </p:grpSpPr>
        <p:sp>
          <p:nvSpPr>
            <p:cNvPr id="143" name="矩形 142"/>
            <p:cNvSpPr/>
            <p:nvPr/>
          </p:nvSpPr>
          <p:spPr>
            <a:xfrm>
              <a:off x="6606" y="5843"/>
              <a:ext cx="5555" cy="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135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北庭都护府</a:t>
              </a:r>
            </a:p>
          </p:txBody>
        </p:sp>
        <p:cxnSp>
          <p:nvCxnSpPr>
            <p:cNvPr id="144" name="直接箭头连接符 143"/>
            <p:cNvCxnSpPr/>
            <p:nvPr/>
          </p:nvCxnSpPr>
          <p:spPr>
            <a:xfrm>
              <a:off x="4630" y="6305"/>
              <a:ext cx="2018" cy="5"/>
            </a:xfrm>
            <a:prstGeom prst="straightConnector1">
              <a:avLst/>
            </a:prstGeom>
            <a:ln w="28575" cmpd="sng">
              <a:solidFill>
                <a:srgbClr val="0070C0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左大括号 39"/>
          <p:cNvSpPr/>
          <p:nvPr/>
        </p:nvSpPr>
        <p:spPr>
          <a:xfrm rot="5400000">
            <a:off x="10919460" y="1130300"/>
            <a:ext cx="359833" cy="830580"/>
          </a:xfrm>
          <a:prstGeom prst="leftBrace">
            <a:avLst>
              <a:gd name="adj1" fmla="val 8333"/>
              <a:gd name="adj2" fmla="val 49828"/>
            </a:avLst>
          </a:prstGeom>
          <a:noFill/>
          <a:ln w="31750" cap="flat">
            <a:solidFill>
              <a:srgbClr val="FFC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121918" tIns="60958" rIns="121918" bIns="60958" numCol="1" spcCol="38100" rtlCol="0" anchor="t" forceAA="0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8" name="左大括号 37"/>
          <p:cNvSpPr/>
          <p:nvPr/>
        </p:nvSpPr>
        <p:spPr>
          <a:xfrm rot="5400000">
            <a:off x="8870527" y="1170940"/>
            <a:ext cx="406400" cy="1319107"/>
          </a:xfrm>
          <a:prstGeom prst="leftBrace">
            <a:avLst/>
          </a:prstGeom>
          <a:noFill/>
          <a:ln w="31750" cap="flat">
            <a:solidFill>
              <a:srgbClr val="0070C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121918" tIns="60958" rIns="121918" bIns="60958" numCol="1" spcCol="38100" rtlCol="0" anchor="t" forceAA="0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9" name="左大括号 38"/>
          <p:cNvSpPr/>
          <p:nvPr/>
        </p:nvSpPr>
        <p:spPr>
          <a:xfrm rot="5400000">
            <a:off x="4186767" y="967740"/>
            <a:ext cx="312420" cy="1835573"/>
          </a:xfrm>
          <a:prstGeom prst="leftBrace">
            <a:avLst/>
          </a:prstGeom>
          <a:noFill/>
          <a:ln w="31750" cap="flat">
            <a:solidFill>
              <a:srgbClr val="C00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121918" tIns="60958" rIns="121918" bIns="60958" numCol="1" spcCol="38100" rtlCol="0" anchor="t" forceAA="0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-44027" y="4874260"/>
            <a:ext cx="846667" cy="74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  <a:sym typeface="+mn-ea"/>
              </a:rPr>
              <a:t>民族关系</a:t>
            </a:r>
            <a:endParaRPr lang="zh-CN" altLang="en-US" sz="2135" dirty="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5191760" y="6116320"/>
            <a:ext cx="2628053" cy="420793"/>
            <a:chOff x="6844" y="7087"/>
            <a:chExt cx="3104" cy="497"/>
          </a:xfrm>
        </p:grpSpPr>
        <p:sp>
          <p:nvSpPr>
            <p:cNvPr id="60" name="文本框 59"/>
            <p:cNvSpPr txBox="1"/>
            <p:nvPr/>
          </p:nvSpPr>
          <p:spPr>
            <a:xfrm>
              <a:off x="8292" y="7087"/>
              <a:ext cx="1656" cy="4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135" dirty="0">
                  <a:latin typeface="黑体" panose="02010609060101010101" charset="-122"/>
                  <a:ea typeface="黑体" panose="02010609060101010101" charset="-122"/>
                </a:rPr>
                <a:t>鉴真东渡</a:t>
              </a:r>
            </a:p>
          </p:txBody>
        </p:sp>
        <p:cxnSp>
          <p:nvCxnSpPr>
            <p:cNvPr id="63" name="直接箭头连接符 62"/>
            <p:cNvCxnSpPr/>
            <p:nvPr/>
          </p:nvCxnSpPr>
          <p:spPr>
            <a:xfrm flipV="1">
              <a:off x="6844" y="7351"/>
              <a:ext cx="1448" cy="3"/>
            </a:xfrm>
            <a:prstGeom prst="straightConnector1">
              <a:avLst/>
            </a:prstGeom>
            <a:ln w="28575" cmpd="sng">
              <a:solidFill>
                <a:srgbClr val="0070C0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 rot="1800000">
            <a:off x="8723207" y="4881880"/>
            <a:ext cx="2895600" cy="50165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pPr algn="l"/>
            <a:r>
              <a:rPr lang="zh-CN" altLang="en-US" sz="2665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繁荣与开放的时代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101600" y="2368973"/>
            <a:ext cx="12055687" cy="1100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517227" y="2143760"/>
            <a:ext cx="0" cy="239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424767" y="2143760"/>
            <a:ext cx="0" cy="239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260340" y="2143760"/>
            <a:ext cx="0" cy="239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6211993" y="2143760"/>
            <a:ext cx="0" cy="239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414173" y="2143760"/>
            <a:ext cx="0" cy="239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2633980" y="2143760"/>
            <a:ext cx="0" cy="239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7531947" y="2143760"/>
            <a:ext cx="0" cy="239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9733280" y="2143760"/>
            <a:ext cx="0" cy="239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10684933" y="2143760"/>
            <a:ext cx="0" cy="239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498687" y="2143760"/>
            <a:ext cx="0" cy="239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-9313" y="2405380"/>
            <a:ext cx="1016000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581</a:t>
            </a:r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010073" y="2405380"/>
            <a:ext cx="1016000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589</a:t>
            </a:r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2085340" y="2405380"/>
            <a:ext cx="1016000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618</a:t>
            </a:r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2916767" y="2405380"/>
            <a:ext cx="1016000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627</a:t>
            </a:r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4769273" y="2405380"/>
            <a:ext cx="1016000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649</a:t>
            </a:r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5735320" y="2405380"/>
            <a:ext cx="1016000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713</a:t>
            </a:r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7047653" y="2405380"/>
            <a:ext cx="1016000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741</a:t>
            </a:r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8089053" y="2405380"/>
            <a:ext cx="1016000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755</a:t>
            </a:r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9230360" y="2405380"/>
            <a:ext cx="1016000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763</a:t>
            </a:r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10180320" y="2405380"/>
            <a:ext cx="1016000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907</a:t>
            </a:r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885613" y="1365673"/>
            <a:ext cx="1263227" cy="74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</a:rPr>
              <a:t>隋统一全国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8110220" y="1069340"/>
            <a:ext cx="1858433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“安史之乱”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61807" y="1365673"/>
            <a:ext cx="878840" cy="74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  <a:sym typeface="+mn-ea"/>
              </a:rPr>
              <a:t>隋朝建立</a:t>
            </a:r>
            <a:endParaRPr lang="zh-CN" altLang="en-US" sz="2135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2163233" y="1365673"/>
            <a:ext cx="966047" cy="74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  <a:sym typeface="+mn-ea"/>
              </a:rPr>
              <a:t>唐朝建立</a:t>
            </a:r>
            <a:endParaRPr lang="zh-CN" altLang="en-US" sz="2135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1164782" y="2405380"/>
            <a:ext cx="86233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979</a:t>
            </a:r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年</a:t>
            </a:r>
            <a:endParaRPr lang="zh-CN" altLang="en-US" sz="21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>
            <a:off x="11514667" y="2109893"/>
            <a:ext cx="0" cy="239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/>
        </p:nvSpPr>
        <p:spPr>
          <a:xfrm>
            <a:off x="3270250" y="1069340"/>
            <a:ext cx="208534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5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唐太宗统治时期</a:t>
            </a:r>
            <a:endParaRPr lang="zh-CN" altLang="en-US" sz="2135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5946563" y="1069340"/>
            <a:ext cx="208534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5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唐玄宗统治时期</a:t>
            </a:r>
            <a:endParaRPr lang="zh-CN" altLang="en-US" sz="2135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9" name="左大括号 108"/>
          <p:cNvSpPr/>
          <p:nvPr/>
        </p:nvSpPr>
        <p:spPr>
          <a:xfrm rot="5400000">
            <a:off x="6716607" y="1217507"/>
            <a:ext cx="312420" cy="1319107"/>
          </a:xfrm>
          <a:prstGeom prst="leftBrace">
            <a:avLst/>
          </a:prstGeom>
          <a:noFill/>
          <a:ln w="31750" cap="flat">
            <a:solidFill>
              <a:srgbClr val="C00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121918" tIns="60958" rIns="121918" bIns="60958" numCol="1" spcCol="38100" rtlCol="0" anchor="t" forceAA="0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10313247" y="784860"/>
            <a:ext cx="127000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五代十国</a:t>
            </a:r>
            <a:endParaRPr lang="zh-CN" altLang="en-US" sz="21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 rot="20820000">
            <a:off x="66675" y="288925"/>
            <a:ext cx="1960880" cy="583565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单元小结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25" grpId="0" bldLvl="0" animBg="1"/>
      <p:bldP spid="127" grpId="0"/>
      <p:bldP spid="128" grpId="0"/>
      <p:bldP spid="130" grpId="0" bldLvl="0" animBg="1"/>
      <p:bldP spid="135" grpId="0" bldLvl="0" animBg="1"/>
      <p:bldP spid="142" grpId="0" bldLvl="0" animBg="1"/>
      <p:bldP spid="51" grpId="0"/>
      <p:bldP spid="1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110" y="519430"/>
            <a:ext cx="3919220" cy="70548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时空</a:t>
            </a:r>
            <a:r>
              <a:rPr lang="zh-CN" altLang="en-US" dirty="0"/>
              <a:t>线索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" y="1376045"/>
            <a:ext cx="6473825" cy="44284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965" y="346075"/>
            <a:ext cx="4905375" cy="553339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1663065" y="5955665"/>
            <a:ext cx="2531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581-618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09915" y="5955665"/>
            <a:ext cx="2531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618-907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58360" y="5955665"/>
            <a:ext cx="3143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国家统一，疆域辽阔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604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630383" y="0"/>
            <a:ext cx="2561617" cy="7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3759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重点详解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8050124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史料研读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0062653" y="0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实战演练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88" y="-779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单元概览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53443" y="-6494"/>
            <a:ext cx="2129347" cy="565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时空定位</a:t>
            </a: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025062" y="0"/>
            <a:ext cx="2129347" cy="56507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江西拙楷" panose="02010600040101010101" pitchFamily="2" charset="-122"/>
                <a:ea typeface="江西拙楷" panose="02010600040101010101" pitchFamily="2" charset="-122"/>
              </a:rPr>
              <a:t>知识建构</a:t>
            </a:r>
          </a:p>
        </p:txBody>
      </p:sp>
      <p:pic>
        <p:nvPicPr>
          <p:cNvPr id="10" name="图片 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565150"/>
            <a:ext cx="12192000" cy="629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28"/>
          <p:cNvSpPr txBox="1">
            <a:spLocks noChangeArrowheads="1"/>
          </p:cNvSpPr>
          <p:nvPr/>
        </p:nvSpPr>
        <p:spPr bwMode="auto">
          <a:xfrm>
            <a:off x="935358" y="3478521"/>
            <a:ext cx="1049841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第1课   隋朝的统一与灭亡</a:t>
            </a:r>
          </a:p>
        </p:txBody>
      </p:sp>
      <p:pic>
        <p:nvPicPr>
          <p:cNvPr id="111" name="图片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3414" y="45920"/>
            <a:ext cx="4842220" cy="233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图片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180" y="247839"/>
            <a:ext cx="3197166" cy="239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28"/>
          <p:cNvSpPr txBox="1">
            <a:spLocks noChangeArrowheads="1"/>
          </p:cNvSpPr>
          <p:nvPr/>
        </p:nvSpPr>
        <p:spPr bwMode="auto">
          <a:xfrm>
            <a:off x="1397580" y="2379503"/>
            <a:ext cx="93962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>
                <a:solidFill>
                  <a:prstClr val="black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第一单元   隋唐时期：繁荣与开放的时代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36847" y="4981652"/>
            <a:ext cx="8295437" cy="107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新课标：通过了解隋朝的兴亡，知道隋朝速亡的原因；了解科举制度创建、大运河开通；</a:t>
            </a:r>
          </a:p>
        </p:txBody>
      </p:sp>
    </p:spTree>
    <p:extLst>
      <p:ext uri="{BB962C8B-B14F-4D97-AF65-F5344CB8AC3E}">
        <p14:creationId xmlns:p14="http://schemas.microsoft.com/office/powerpoint/2010/main" val="22742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3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8" grpId="0"/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A1ZDMzYzMyMjJhYTEwMDY4NTczMWNkNTI0NTkxZT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3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3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3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3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7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7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7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7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7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7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7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7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8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8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8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8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8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8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85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8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8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8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3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3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6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7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7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4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4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4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6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4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4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45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46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47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4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4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5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5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5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5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fram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5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5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56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57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5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59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6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6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6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6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6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65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66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67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45db277-f996-4407-af0f-2cb6da119265}"/>
  <p:tag name="TABLE_SKINIDX" val="4"/>
  <p:tag name="TABLE_ENCOLOR" val="#FFFFFF"/>
  <p:tag name="TABLE_EMPHASIZE_COLOR" val="8215736"/>
  <p:tag name="TABLE_COLORIDX" val="f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87c9936-dbc4-4fca-8013-d1b15d05ce62}"/>
  <p:tag name="TABLE_EMPHASIZE_COLOR" val="8684935"/>
  <p:tag name="TABLE_SKINIDX" val="-1"/>
  <p:tag name="TABLE_COLORIDX" val="l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45db277-f996-4407-af0f-2cb6da119265}"/>
  <p:tag name="TABLE_COLOR_RGB" val="0x000000*0xFFFFFF*0x212121*0xFFFFFF*0xF98638*0xFFB829*0x37BECC*0x1687A5*0x3A3A47*0xC7DADD"/>
  <p:tag name="TABLE_COLORIDX" val="7"/>
  <p:tag name="TABLE_EMPHASIZE_COLOR" val="16352824"/>
  <p:tag name="TABLE_ENCOLOR" val="#FFFFFF"/>
  <p:tag name="TABLE_SKINIDX" val="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6"/>
  <p:tag name="KSO_WM_FULL_TEXT_BEAUTIFY_COPY_ID" val="18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7"/>
  <p:tag name="KSO_WM_FULL_TEXT_BEAUTIFY_COPY_ID" val="2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1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5b645b1-6d46-4f69-90e3-2c8b9f95259d}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c6178ab-2717-4495-a81b-d92306d2a4ba}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45db277-f996-4407-af0f-2cb6da119265}"/>
  <p:tag name="TABLE_SKINIDX" val="-1"/>
  <p:tag name="TABLE_ENCOLOR" val="#FFFFFF"/>
  <p:tag name="TABLE_EMPHASIZE_COLOR" val="8684935"/>
  <p:tag name="TABLE_COLORIDX" val="l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leftRight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7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7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77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68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6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75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76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7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1c3eafb-93ac-4378-b71b-ab291e708eda}"/>
  <p:tag name="TABLE_EMPHASIZE_COLOR" val="8215736"/>
  <p:tag name="TABLE_SKINIDX" val="4"/>
  <p:tag name="TABLE_COLORIDX" val="f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24,&quot;width&quot;:7680}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1c3eafb-93ac-4378-b71b-ab291e708eda}"/>
  <p:tag name="TABLE_EMPHASIZE_COLOR" val="8215736"/>
  <p:tag name="TABLE_SKINIDX" val="4"/>
  <p:tag name="TABLE_COLORIDX" val="f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45db277-f996-4407-af0f-2cb6da119265}"/>
  <p:tag name="TABLE_SKINIDX" val="-1"/>
  <p:tag name="TABLE_ENCOLOR" val="#FFFFFF"/>
  <p:tag name="TABLE_EMPHASIZE_COLOR" val="8684935"/>
  <p:tag name="TABLE_COLORIDX" val="l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79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8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8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8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6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8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9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79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8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84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85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8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7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8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9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7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8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6b169a7-ee6f-4c32-ba4f-d50e9c5acdb9}"/>
  <p:tag name="TABLE_EMPHASIZE_COLOR" val="8823713"/>
  <p:tag name="TABLE_SKINIDX" val="1"/>
  <p:tag name="TABLE_COLORIDX" val="21"/>
  <p:tag name="TABLE_COLOR_RGB" val="0x000000*0xFFFFFF*0x212121*0xFFFFFF*0x86A3A1*0x7FA694*0xA8CEB0*0xCCE6CD*0xC8E1DD*0xE5F1EF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19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9524ff7-bd71-4f49-9f95-d38b912f1941}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topBottom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a755089-17c9-4f1c-9058-c574c0ed51f1}"/>
  <p:tag name="TABLE_ENCOLOR" val="#FFFFFF"/>
  <p:tag name="TABLE_ENDDRAG_ORIGIN_RECT" val="844*401"/>
  <p:tag name="TABLE_ENDDRAG_RECT" val="45*116*844*401"/>
  <p:tag name="TABLE_SKINIDX" val="3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1c3eafb-93ac-4378-b71b-ab291e708eda}"/>
  <p:tag name="TABLE_EMPHASIZE_COLOR" val="9293731"/>
  <p:tag name="TABLE_SKINIDX" val="2"/>
  <p:tag name="TABLE_COLORIDX" val="i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9fcb2b0-8021-4bf6-84c2-3ccb159ec291}"/>
  <p:tag name="TABLE_ENCOLOR" val="#FFFFFF"/>
  <p:tag name="TABLE_SKINIDX" val="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a755089-17c9-4f1c-9058-c574c0ed51f1}"/>
  <p:tag name="TABLE_ENCOLOR" val="#FFFFFF"/>
  <p:tag name="TABLE_ENDDRAG_ORIGIN_RECT" val="850*405"/>
  <p:tag name="TABLE_ENDDRAG_RECT" val="40*115*850*405"/>
  <p:tag name="TABLE_SKINIDX" val="3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659,&quot;width&quot;:10307}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419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6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62"/>
  <p:tag name="KSO_WM_UNIT_TABLE_BEAUTIFY" val="smartTable{c4b57e93-5621-46c6-add2-c3a7dbb24518}"/>
  <p:tag name="TABLE_ENDDRAG_ORIGIN_RECT" val="879*174"/>
  <p:tag name="TABLE_ENDDRAG_RECT" val="31*115*879*174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63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64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65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66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67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68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bottomTop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72"/>
  <p:tag name="KSO_WM_UNIT_TABLE_BEAUTIFY" val="smartTable{c4b57e93-5621-46c6-add2-c3a7dbb24518}"/>
  <p:tag name="TABLE_ENDDRAG_ORIGIN_RECT" val="879*174"/>
  <p:tag name="TABLE_ENDDRAG_RECT" val="31*115*879*174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73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7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75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76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77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6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7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0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9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9"/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5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17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6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7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8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89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0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2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9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4;67;4"/>
  <p:tag name="KSO_WM_UNIT_BLOCK" val="0"/>
  <p:tag name="KSO_WM_UNIT_ISCONTENTSTITLE" val="0"/>
  <p:tag name="KSO_WM_UNIT_ISNUMDGMTITLE" val="0"/>
  <p:tag name="KSO_WM_UNIT_PRESET_TEXT" val="国学经典 儒家典范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617_1*a*1"/>
  <p:tag name="KSO_WM_TEMPLATE_CATEGORY" val="custom"/>
  <p:tag name="KSO_WM_TEMPLATE_INDEX" val="20211617"/>
  <p:tag name="KSO_WM_UNIT_LAYERLEVEL" val="1"/>
  <p:tag name="KSO_WM_TAG_VERSION" val="1.0"/>
  <p:tag name="KSO_WM_BEAUTIFY_FLAG" val="#wm#"/>
  <p:tag name="KSO_WM_CHIP_GROUPID" val="5ebd08f10ac41c4a0a525426"/>
  <p:tag name="KSO_WM_CHIP_XID" val="5ebd08f10ac41c4a0a525427"/>
  <p:tag name="KSO_WM_UNIT_DEC_AREA_ID" val="38319ded498042aaae091b0277c8b9dc"/>
  <p:tag name="KSO_WM_CHIP_FILLAREA_FILL_RULE" val="{&quot;fill_align&quot;:&quot;cm&quot;,&quot;fill_mode&quot;:&quot;adaptive&quot;,&quot;sacle_strategy&quot;:&quot;smart&quot;}"/>
  <p:tag name="KSO_WM_ASSEMBLE_CHIP_INDEX" val="a637fc3e58384d899de7935bb8b73c11"/>
  <p:tag name="KSO_WM_UNIT_TEXT_FILL_FORE_SCHEMECOLOR_INDEX_BRIGHTNESS" val="0.15"/>
  <p:tag name="KSO_WM_UNIT_TEXT_FILL_FORE_SCHEMECOLOR_INDEX" val="13"/>
  <p:tag name="KSO_WM_UNIT_TEXT_FILL_TYPE" val="1"/>
  <p:tag name="KSO_WM_TEMPLATE_ASSEMBLE_XID" val="5f701f2a0ff15d9a40eb6d88"/>
  <p:tag name="KSO_WM_TEMPLATE_ASSEMBLE_GROUPID" val="5f701f2a0ff15d9a40eb6d8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navigation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11617_1*a*1"/>
  <p:tag name="KSO_WM_TEMPLATE_CATEGORY" val="custom"/>
  <p:tag name="KSO_WM_TEMPLATE_INDEX" val="20211617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2"/>
  <p:tag name="KSO_WM_UNIT_TYPE" val="a"/>
  <p:tag name="KSO_WM_UNIT_INDEX" val="1"/>
  <p:tag name="KSO_WM_UNIT_ISNUMDGMTITLE" val="0"/>
  <p:tag name="KSO_WM_UNIT_PRESET_TEXT" val="单击编辑章节内容"/>
  <p:tag name="KSO_WM_UNIT_DEFAULT_FONT" val="24;58;4"/>
  <p:tag name="KSO_WM_UNIT_BLOCK" val="0"/>
  <p:tag name="KSO_WM_UNIT_DEC_AREA_ID" val="5a1d2f0d6e0a47de9146c5ae05228bd0"/>
  <p:tag name="KSO_WM_CHIP_GROUPID" val="5f2a28776a8109a98fd91e06"/>
  <p:tag name="KSO_WM_CHIP_XID" val="5f2a28776a8109a98fd91e07"/>
  <p:tag name="KSO_WM_CHIP_FILLAREA_FILL_RULE" val="{&quot;fill_align&quot;:&quot;cm&quot;,&quot;fill_mode&quot;:&quot;adaptive&quot;,&quot;sacle_strategy&quot;:&quot;smart&quot;}"/>
  <p:tag name="KSO_WM_ASSEMBLE_CHIP_INDEX" val="770ebb60f52248b089ea54088fcd7ebd"/>
  <p:tag name="KSO_WM_UNIT_TEXT_FILL_FORE_SCHEMECOLOR_INDEX_BRIGHTNESS" val="0.15"/>
  <p:tag name="KSO_WM_UNIT_TEXT_FILL_FORE_SCHEMECOLOR_INDEX" val="13"/>
  <p:tag name="KSO_WM_UNIT_TEXT_FILL_TYPE" val="1"/>
  <p:tag name="KSO_WM_TEMPLATE_ASSEMBLE_XID" val="5f701f2a0ff15d9a40eb6d6e"/>
  <p:tag name="KSO_WM_TEMPLATE_ASSEMBLE_GROUPID" val="5f701f2a0ff15d9a40eb6d6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GNORE_FIXCOLOR" val="1"/>
  <p:tag name="KSO_WM_UNIT_TYPE" val="i"/>
  <p:tag name="KSO_WM_UNIT_SUBTYPE" val="h"/>
  <p:tag name="KSO_WM_SLIDE_BACKGROUND_TYPE" val="bel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1617_1*b*1"/>
  <p:tag name="KSO_WM_TEMPLATE_CATEGORY" val="custom"/>
  <p:tag name="KSO_WM_TEMPLATE_INDEX" val="20211617"/>
  <p:tag name="KSO_WM_UNIT_LAYERLEVEL" val="1"/>
  <p:tag name="KSO_WM_TAG_VERSION" val="1.0"/>
  <p:tag name="KSO_WM_BEAUTIFY_FLAG" val="#wm#"/>
  <p:tag name="KSO_WM_UNIT_ISNUMDGMTITLE" val="0"/>
  <p:tag name="KSO_WM_UNIT_PRESET_TEXT" val="单击此处输入你的副标题。"/>
  <p:tag name="KSO_WM_UNIT_DEFAULT_FONT" val="18;24;2"/>
  <p:tag name="KSO_WM_UNIT_BLOCK" val="0"/>
  <p:tag name="KSO_WM_UNIT_DEC_AREA_ID" val="85992fddb7ee4d91938f354bcc10f5a4"/>
  <p:tag name="KSO_WM_CHIP_GROUPID" val="5f2a28776a8109a98fd91e06"/>
  <p:tag name="KSO_WM_CHIP_XID" val="5f2a28776a8109a98fd91e07"/>
  <p:tag name="KSO_WM_CHIP_FILLAREA_FILL_RULE" val="{&quot;fill_align&quot;:&quot;cm&quot;,&quot;fill_mode&quot;:&quot;adaptive&quot;,&quot;sacle_strategy&quot;:&quot;smart&quot;}"/>
  <p:tag name="KSO_WM_ASSEMBLE_CHIP_INDEX" val="770ebb60f52248b089ea54088fcd7ebd"/>
  <p:tag name="KSO_WM_UNIT_TEXT_FILL_FORE_SCHEMECOLOR_INDEX_BRIGHTNESS" val="0.35"/>
  <p:tag name="KSO_WM_UNIT_TEXT_FILL_FORE_SCHEMECOLOR_INDEX" val="13"/>
  <p:tag name="KSO_WM_UNIT_TEXT_FILL_TYPE" val="1"/>
  <p:tag name="KSO_WM_TEMPLATE_ASSEMBLE_XID" val="5f701f2a0ff15d9a40eb6d6e"/>
  <p:tag name="KSO_WM_TEMPLATE_ASSEMBLE_GROUPID" val="5f701f2a0ff15d9a40eb6d6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3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3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3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3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3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3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1617_1*a*1"/>
  <p:tag name="KSO_WM_TEMPLATE_CATEGORY" val="custom"/>
  <p:tag name="KSO_WM_TEMPLATE_INDEX" val="20211617"/>
  <p:tag name="KSO_WM_UNIT_LAYERLEVEL" val="1"/>
  <p:tag name="KSO_WM_TAG_VERSION" val="1.0"/>
  <p:tag name="KSO_WM_BEAUTIFY_FLAG" val="#wm#"/>
  <p:tag name="KSO_WM_UNIT_PRESET_TEXT" val="谢谢观看"/>
  <p:tag name="KSO_WM_UNIT_DEFAULT_FONT" val="66;88;4"/>
  <p:tag name="KSO_WM_UNIT_BLOCK" val="0"/>
  <p:tag name="KSO_WM_UNIT_DEC_AREA_ID" val="2ba831345e534e09bec45c0ba0ea8386"/>
  <p:tag name="KSO_WM_CHIP_GROUPID" val="5ebe339f0ac41c4a0a5255b8"/>
  <p:tag name="KSO_WM_CHIP_XID" val="5ebe339f0ac41c4a0a5255b9"/>
  <p:tag name="KSO_WM_CHIP_FILLAREA_FILL_RULE" val="{&quot;fill_align&quot;:&quot;cm&quot;,&quot;fill_mode&quot;:&quot;adaptive&quot;,&quot;sacle_strategy&quot;:&quot;smart&quot;}"/>
  <p:tag name="KSO_WM_ASSEMBLE_CHIP_INDEX" val="69a3c674bd3844c5bd375aa1cd65fb41"/>
  <p:tag name="KSO_WM_UNIT_TEXT_FILL_FORE_SCHEMECOLOR_INDEX_BRIGHTNESS" val="0.15"/>
  <p:tag name="KSO_WM_UNIT_TEXT_FILL_FORE_SCHEMECOLOR_INDEX" val="13"/>
  <p:tag name="KSO_WM_UNIT_TEXT_FILL_TYPE" val="1"/>
  <p:tag name="KSO_WM_TEMPLATE_ASSEMBLE_XID" val="5f701f2a0ff15d9a40eb6dae"/>
  <p:tag name="KSO_WM_TEMPLATE_ASSEMBLE_GROUPID" val="5f701f2a0ff15d9a40eb6da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3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3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3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3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659,&quot;width&quot;:10307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761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41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9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0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2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2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630,&quot;width&quot;:11325}"/>
</p:tagLst>
</file>

<file path=ppt/theme/theme1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CEDEF"/>
      </a:dk2>
      <a:lt2>
        <a:srgbClr val="FCFCFD"/>
      </a:lt2>
      <a:accent1>
        <a:srgbClr val="373A40"/>
      </a:accent1>
      <a:accent2>
        <a:srgbClr val="333B3D"/>
      </a:accent2>
      <a:accent3>
        <a:srgbClr val="333B38"/>
      </a:accent3>
      <a:accent4>
        <a:srgbClr val="373934"/>
      </a:accent4>
      <a:accent5>
        <a:srgbClr val="3C3833"/>
      </a:accent5>
      <a:accent6>
        <a:srgbClr val="3F373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just">
          <a:defRPr sz="3200" dirty="0" smtClean="0">
            <a:latin typeface="字酷堂清楷 简" panose="02000500000000000000" pitchFamily="2" charset="-122"/>
            <a:ea typeface="字酷堂清楷 简" panose="02000500000000000000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6094</Words>
  <Application>Microsoft Office PowerPoint</Application>
  <PresentationFormat>宽屏</PresentationFormat>
  <Paragraphs>1049</Paragraphs>
  <Slides>64</Slides>
  <Notes>10</Notes>
  <HiddenSlides>3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64</vt:i4>
      </vt:variant>
    </vt:vector>
  </HeadingPairs>
  <TitlesOfParts>
    <vt:vector size="94" baseType="lpstr">
      <vt:lpstr>PMingLiU</vt:lpstr>
      <vt:lpstr>创艺简标宋</vt:lpstr>
      <vt:lpstr>等线</vt:lpstr>
      <vt:lpstr>等线 Light</vt:lpstr>
      <vt:lpstr>方正粗黑宋简体</vt:lpstr>
      <vt:lpstr>方正仿宋简体</vt:lpstr>
      <vt:lpstr>方正古隶繁体</vt:lpstr>
      <vt:lpstr>方正古隶简体</vt:lpstr>
      <vt:lpstr>方正清刻本悦宋简体</vt:lpstr>
      <vt:lpstr>方正小标宋简体</vt:lpstr>
      <vt:lpstr>仿宋_GB2312</vt:lpstr>
      <vt:lpstr>汉仪尚巍和风体 W</vt:lpstr>
      <vt:lpstr>汉仪尚巍手书W</vt:lpstr>
      <vt:lpstr>汉仪颜楷简</vt:lpstr>
      <vt:lpstr>黑体</vt:lpstr>
      <vt:lpstr>华光大标宋_CNKI</vt:lpstr>
      <vt:lpstr>华文楷体</vt:lpstr>
      <vt:lpstr>华文新魏</vt:lpstr>
      <vt:lpstr>华文中宋</vt:lpstr>
      <vt:lpstr>江西拙楷</vt:lpstr>
      <vt:lpstr>楷体</vt:lpstr>
      <vt:lpstr>隶书</vt:lpstr>
      <vt:lpstr>宋体</vt:lpstr>
      <vt:lpstr>微软雅黑</vt:lpstr>
      <vt:lpstr>字酷堂清楷 简</vt:lpstr>
      <vt:lpstr>Arial</vt:lpstr>
      <vt:lpstr>Calibri</vt:lpstr>
      <vt:lpstr>Times New Roman</vt:lpstr>
      <vt:lpstr>1_Office 主题​​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时空线索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apple</dc:creator>
  <cp:lastModifiedBy>apple</cp:lastModifiedBy>
  <cp:revision>42</cp:revision>
  <dcterms:created xsi:type="dcterms:W3CDTF">2022-04-30T13:32:00Z</dcterms:created>
  <dcterms:modified xsi:type="dcterms:W3CDTF">2023-03-31T10:28:33Z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F219E308FE374AE590C466FA9C09DAA9</vt:lpwstr>
  </property>
  <property fmtid="{D5CDD505-2E9C-101B-9397-08002B2CF9AE}" pid="3" name="KSOProductBuildVer">
    <vt:lpwstr>2052-11.1.0.11636</vt:lpwstr>
  </property>
</Properties>
</file>